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26"/>
  </p:notesMasterIdLst>
  <p:sldIdLst>
    <p:sldId id="386" r:id="rId2"/>
    <p:sldId id="387" r:id="rId3"/>
    <p:sldId id="388" r:id="rId4"/>
    <p:sldId id="389" r:id="rId5"/>
    <p:sldId id="391" r:id="rId6"/>
    <p:sldId id="410" r:id="rId7"/>
    <p:sldId id="411" r:id="rId8"/>
    <p:sldId id="403" r:id="rId9"/>
    <p:sldId id="412" r:id="rId10"/>
    <p:sldId id="404" r:id="rId11"/>
    <p:sldId id="415" r:id="rId12"/>
    <p:sldId id="413" r:id="rId13"/>
    <p:sldId id="414" r:id="rId14"/>
    <p:sldId id="416" r:id="rId15"/>
    <p:sldId id="405" r:id="rId16"/>
    <p:sldId id="406" r:id="rId17"/>
    <p:sldId id="409" r:id="rId18"/>
    <p:sldId id="408" r:id="rId19"/>
    <p:sldId id="407" r:id="rId20"/>
    <p:sldId id="401" r:id="rId21"/>
    <p:sldId id="402" r:id="rId22"/>
    <p:sldId id="400" r:id="rId23"/>
    <p:sldId id="394" r:id="rId24"/>
    <p:sldId id="392" r:id="rId25"/>
  </p:sldIdLst>
  <p:sldSz cx="6858000" cy="9144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499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9230" autoAdjust="0"/>
  </p:normalViewPr>
  <p:slideViewPr>
    <p:cSldViewPr>
      <p:cViewPr>
        <p:scale>
          <a:sx n="66" d="100"/>
          <a:sy n="66" d="100"/>
        </p:scale>
        <p:origin x="-1926"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135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14340"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fr-FR" altLang="fr-FR" noProof="0" smtClean="0"/>
              <a:t>Click to edit Master text styles</a:t>
            </a:r>
          </a:p>
          <a:p>
            <a:pPr lvl="1"/>
            <a:r>
              <a:rPr lang="fr-FR" altLang="fr-FR" noProof="0" smtClean="0"/>
              <a:t>Second level</a:t>
            </a:r>
          </a:p>
          <a:p>
            <a:pPr lvl="2"/>
            <a:r>
              <a:rPr lang="fr-FR" altLang="fr-FR" noProof="0" smtClean="0"/>
              <a:t>Third level</a:t>
            </a:r>
          </a:p>
          <a:p>
            <a:pPr lvl="3"/>
            <a:r>
              <a:rPr lang="fr-FR" altLang="fr-FR" noProof="0" smtClean="0"/>
              <a:t>Fourth level</a:t>
            </a:r>
          </a:p>
          <a:p>
            <a:pPr lvl="4"/>
            <a:r>
              <a:rPr lang="fr-FR" altLang="fr-FR" noProof="0" smtClean="0"/>
              <a:t>Fifth level</a:t>
            </a:r>
          </a:p>
        </p:txBody>
      </p:sp>
      <p:sp>
        <p:nvSpPr>
          <p:cNvPr id="135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135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AC7ADE65-9263-443F-AD7F-A6419066436D}"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pPr>
              <a:defRPr/>
            </a:pPr>
            <a:fld id="{AC7ADE65-9263-443F-AD7F-A6419066436D}" type="slidenum">
              <a:rPr lang="fr-FR" altLang="fr-FR" smtClean="0"/>
              <a:pPr>
                <a:defRPr/>
              </a:pPr>
              <a:t>17</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096963" y="4732338"/>
            <a:ext cx="2228850" cy="3175"/>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32188" y="4732338"/>
            <a:ext cx="2228850" cy="3175"/>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05188" y="4700588"/>
            <a:ext cx="34925" cy="61912"/>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342900" y="4933072"/>
            <a:ext cx="6229350" cy="1524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342900" y="1911643"/>
            <a:ext cx="6229350" cy="26416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fr-FR" altLang="fr-FR"/>
          </a:p>
        </p:txBody>
      </p:sp>
      <p:sp>
        <p:nvSpPr>
          <p:cNvPr id="8" name="Slide Number Placeholder 15"/>
          <p:cNvSpPr>
            <a:spLocks noGrp="1"/>
          </p:cNvSpPr>
          <p:nvPr>
            <p:ph type="sldNum" sz="quarter" idx="11"/>
          </p:nvPr>
        </p:nvSpPr>
        <p:spPr/>
        <p:txBody>
          <a:bodyPr/>
          <a:lstStyle>
            <a:lvl1pPr>
              <a:defRPr/>
            </a:lvl1pPr>
          </a:lstStyle>
          <a:p>
            <a:pPr>
              <a:defRPr/>
            </a:pPr>
            <a:fld id="{E3B84D02-FE86-4F2C-A7E6-AB7F43DE265D}" type="slidenum">
              <a:rPr lang="fr-FR" altLang="fr-FR"/>
              <a:pPr>
                <a:defRPr/>
              </a:pPr>
              <a:t>‹#›</a:t>
            </a:fld>
            <a:endParaRPr lang="fr-FR" altLang="fr-FR"/>
          </a:p>
        </p:txBody>
      </p:sp>
      <p:sp>
        <p:nvSpPr>
          <p:cNvPr id="10" name="Footer Placeholder 16"/>
          <p:cNvSpPr>
            <a:spLocks noGrp="1"/>
          </p:cNvSpPr>
          <p:nvPr>
            <p:ph type="ftr" sz="quarter" idx="12"/>
          </p:nvPr>
        </p:nvSpPr>
        <p:spPr/>
        <p:txBody>
          <a:bodyPr/>
          <a:lstStyle>
            <a:lvl1pPr>
              <a:defRPr/>
            </a:lvl1pPr>
          </a:lstStyle>
          <a:p>
            <a:pPr>
              <a:defRPr/>
            </a:pPr>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fr-FR" altLang="fr-FR"/>
          </a:p>
        </p:txBody>
      </p:sp>
      <p:sp>
        <p:nvSpPr>
          <p:cNvPr id="5" name="Footer Placeholder 9"/>
          <p:cNvSpPr>
            <a:spLocks noGrp="1"/>
          </p:cNvSpPr>
          <p:nvPr>
            <p:ph type="ftr" sz="quarter" idx="11"/>
          </p:nvPr>
        </p:nvSpPr>
        <p:spPr/>
        <p:txBody>
          <a:bodyPr/>
          <a:lstStyle>
            <a:lvl1pPr>
              <a:defRPr/>
            </a:lvl1pPr>
          </a:lstStyle>
          <a:p>
            <a:pPr>
              <a:defRPr/>
            </a:pPr>
            <a:endParaRPr lang="fr-FR" altLang="fr-FR"/>
          </a:p>
        </p:txBody>
      </p:sp>
      <p:sp>
        <p:nvSpPr>
          <p:cNvPr id="6" name="Slide Number Placeholder 21"/>
          <p:cNvSpPr>
            <a:spLocks noGrp="1"/>
          </p:cNvSpPr>
          <p:nvPr>
            <p:ph type="sldNum" sz="quarter" idx="12"/>
          </p:nvPr>
        </p:nvSpPr>
        <p:spPr/>
        <p:txBody>
          <a:bodyPr/>
          <a:lstStyle>
            <a:lvl1pPr>
              <a:defRPr/>
            </a:lvl1pPr>
          </a:lstStyle>
          <a:p>
            <a:pPr>
              <a:defRPr/>
            </a:pPr>
            <a:fld id="{13B142D1-1C0E-4C96-9F23-18794DB7C17C}" type="slidenum">
              <a:rPr lang="fr-FR" altLang="fr-FR"/>
              <a:pPr>
                <a:defRPr/>
              </a:pPr>
              <a:t>‹#›</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fr-FR" altLang="fr-FR"/>
          </a:p>
        </p:txBody>
      </p:sp>
      <p:sp>
        <p:nvSpPr>
          <p:cNvPr id="5" name="Footer Placeholder 9"/>
          <p:cNvSpPr>
            <a:spLocks noGrp="1"/>
          </p:cNvSpPr>
          <p:nvPr>
            <p:ph type="ftr" sz="quarter" idx="11"/>
          </p:nvPr>
        </p:nvSpPr>
        <p:spPr/>
        <p:txBody>
          <a:bodyPr/>
          <a:lstStyle>
            <a:lvl1pPr>
              <a:defRPr/>
            </a:lvl1pPr>
          </a:lstStyle>
          <a:p>
            <a:pPr>
              <a:defRPr/>
            </a:pPr>
            <a:endParaRPr lang="fr-FR" altLang="fr-FR"/>
          </a:p>
        </p:txBody>
      </p:sp>
      <p:sp>
        <p:nvSpPr>
          <p:cNvPr id="6" name="Slide Number Placeholder 21"/>
          <p:cNvSpPr>
            <a:spLocks noGrp="1"/>
          </p:cNvSpPr>
          <p:nvPr>
            <p:ph type="sldNum" sz="quarter" idx="12"/>
          </p:nvPr>
        </p:nvSpPr>
        <p:spPr/>
        <p:txBody>
          <a:bodyPr/>
          <a:lstStyle>
            <a:lvl1pPr>
              <a:defRPr/>
            </a:lvl1pPr>
          </a:lstStyle>
          <a:p>
            <a:pPr>
              <a:defRPr/>
            </a:pPr>
            <a:fld id="{1E84D29F-9EB7-473C-B139-0939FFD89535}" type="slidenum">
              <a:rPr lang="fr-FR" altLang="fr-FR"/>
              <a:pPr>
                <a:defRPr/>
              </a:pPr>
              <a:t>‹#›</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42900" y="2032000"/>
            <a:ext cx="6172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fr-FR" altLang="fr-FR"/>
          </a:p>
        </p:txBody>
      </p:sp>
      <p:sp>
        <p:nvSpPr>
          <p:cNvPr id="5" name="Footer Placeholder 9"/>
          <p:cNvSpPr>
            <a:spLocks noGrp="1"/>
          </p:cNvSpPr>
          <p:nvPr>
            <p:ph type="ftr" sz="quarter" idx="11"/>
          </p:nvPr>
        </p:nvSpPr>
        <p:spPr/>
        <p:txBody>
          <a:bodyPr/>
          <a:lstStyle>
            <a:lvl1pPr>
              <a:defRPr/>
            </a:lvl1pPr>
          </a:lstStyle>
          <a:p>
            <a:pPr>
              <a:defRPr/>
            </a:pPr>
            <a:endParaRPr lang="fr-FR" altLang="fr-FR"/>
          </a:p>
        </p:txBody>
      </p:sp>
      <p:sp>
        <p:nvSpPr>
          <p:cNvPr id="6" name="Slide Number Placeholder 21"/>
          <p:cNvSpPr>
            <a:spLocks noGrp="1"/>
          </p:cNvSpPr>
          <p:nvPr>
            <p:ph type="sldNum" sz="quarter" idx="12"/>
          </p:nvPr>
        </p:nvSpPr>
        <p:spPr/>
        <p:txBody>
          <a:bodyPr/>
          <a:lstStyle>
            <a:lvl1pPr>
              <a:defRPr/>
            </a:lvl1pPr>
          </a:lstStyle>
          <a:p>
            <a:pPr>
              <a:defRPr/>
            </a:pPr>
            <a:fld id="{1D6B6DF7-FE6B-4870-BC6C-FF28A67B1A31}" type="slidenum">
              <a:rPr lang="fr-FR" altLang="fr-FR"/>
              <a:pPr>
                <a:defRPr/>
              </a:pPr>
              <a:t>‹#›</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514350" y="6554788"/>
            <a:ext cx="5943600" cy="6350"/>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4673600"/>
            <a:ext cx="5943600" cy="18288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514350" y="6611819"/>
            <a:ext cx="5943600" cy="1312981"/>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ltLang="fr-FR"/>
          </a:p>
        </p:txBody>
      </p:sp>
      <p:sp>
        <p:nvSpPr>
          <p:cNvPr id="6" name="Footer Placeholder 4"/>
          <p:cNvSpPr>
            <a:spLocks noGrp="1"/>
          </p:cNvSpPr>
          <p:nvPr>
            <p:ph type="ftr" sz="quarter" idx="11"/>
          </p:nvPr>
        </p:nvSpPr>
        <p:spPr/>
        <p:txBody>
          <a:bodyPr/>
          <a:lstStyle>
            <a:lvl1pPr>
              <a:defRPr/>
            </a:lvl1pPr>
          </a:lstStyle>
          <a:p>
            <a:pPr>
              <a:defRPr/>
            </a:pPr>
            <a:endParaRPr lang="fr-FR" altLang="fr-FR"/>
          </a:p>
        </p:txBody>
      </p:sp>
      <p:sp>
        <p:nvSpPr>
          <p:cNvPr id="7" name="Slide Number Placeholder 5"/>
          <p:cNvSpPr>
            <a:spLocks noGrp="1"/>
          </p:cNvSpPr>
          <p:nvPr>
            <p:ph type="sldNum" sz="quarter" idx="12"/>
          </p:nvPr>
        </p:nvSpPr>
        <p:spPr/>
        <p:txBody>
          <a:bodyPr/>
          <a:lstStyle>
            <a:lvl1pPr>
              <a:defRPr/>
            </a:lvl1pPr>
          </a:lstStyle>
          <a:p>
            <a:pPr>
              <a:defRPr/>
            </a:pPr>
            <a:fld id="{1D954857-82A4-4879-865C-38C8E8400B9F}" type="slidenum">
              <a:rPr lang="fr-FR" altLang="fr-FR"/>
              <a:pPr>
                <a:defRPr/>
              </a:pPr>
              <a:t>‹#›</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342900" y="2032000"/>
            <a:ext cx="3044952"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3486150" y="2032000"/>
            <a:ext cx="3044952"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fr-FR" altLang="fr-FR"/>
          </a:p>
        </p:txBody>
      </p:sp>
      <p:sp>
        <p:nvSpPr>
          <p:cNvPr id="6" name="Footer Placeholder 9"/>
          <p:cNvSpPr>
            <a:spLocks noGrp="1"/>
          </p:cNvSpPr>
          <p:nvPr>
            <p:ph type="ftr" sz="quarter" idx="11"/>
          </p:nvPr>
        </p:nvSpPr>
        <p:spPr/>
        <p:txBody>
          <a:bodyPr/>
          <a:lstStyle>
            <a:lvl1pPr>
              <a:defRPr/>
            </a:lvl1pPr>
          </a:lstStyle>
          <a:p>
            <a:pPr>
              <a:defRPr/>
            </a:pPr>
            <a:endParaRPr lang="fr-FR" altLang="fr-FR"/>
          </a:p>
        </p:txBody>
      </p:sp>
      <p:sp>
        <p:nvSpPr>
          <p:cNvPr id="7" name="Slide Number Placeholder 21"/>
          <p:cNvSpPr>
            <a:spLocks noGrp="1"/>
          </p:cNvSpPr>
          <p:nvPr>
            <p:ph type="sldNum" sz="quarter" idx="12"/>
          </p:nvPr>
        </p:nvSpPr>
        <p:spPr/>
        <p:txBody>
          <a:bodyPr/>
          <a:lstStyle>
            <a:lvl1pPr>
              <a:defRPr/>
            </a:lvl1pPr>
          </a:lstStyle>
          <a:p>
            <a:pPr>
              <a:defRPr/>
            </a:pPr>
            <a:fld id="{3460AA98-4722-4DC0-B45B-26CB3D5D05A6}" type="slidenum">
              <a:rPr lang="fr-FR" altLang="fr-FR"/>
              <a:pPr>
                <a:defRPr/>
              </a:pPr>
              <a:t>‹#›</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22275" y="2906713"/>
            <a:ext cx="2811463"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65525" y="2906713"/>
            <a:ext cx="2813050"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42900" y="1866124"/>
            <a:ext cx="3030141" cy="1016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342900" y="2935861"/>
            <a:ext cx="3028950"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3487341" y="2935861"/>
            <a:ext cx="3028950"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42900" y="207264"/>
            <a:ext cx="6172200" cy="1524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3486150" y="1866124"/>
            <a:ext cx="3030141" cy="1016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F52E5C9E-C4A1-4759-A56E-231B7A6454C3}" type="slidenum">
              <a:rPr lang="fr-FR" altLang="fr-FR"/>
              <a:pPr>
                <a:defRPr/>
              </a:pPr>
              <a:t>‹#›</a:t>
            </a:fld>
            <a:endParaRPr lang="fr-FR" altLang="fr-FR"/>
          </a:p>
        </p:txBody>
      </p:sp>
      <p:sp>
        <p:nvSpPr>
          <p:cNvPr id="10" name="Footer Placeholder 7"/>
          <p:cNvSpPr>
            <a:spLocks noGrp="1"/>
          </p:cNvSpPr>
          <p:nvPr>
            <p:ph type="ftr" sz="quarter" idx="11"/>
          </p:nvPr>
        </p:nvSpPr>
        <p:spPr/>
        <p:txBody>
          <a:bodyPr/>
          <a:lstStyle>
            <a:lvl1pPr>
              <a:defRPr/>
            </a:lvl1pPr>
          </a:lstStyle>
          <a:p>
            <a:pPr>
              <a:defRPr/>
            </a:pPr>
            <a:endParaRPr lang="fr-FR" altLang="fr-FR"/>
          </a:p>
        </p:txBody>
      </p:sp>
      <p:sp>
        <p:nvSpPr>
          <p:cNvPr id="11" name="Date Placeholder 6"/>
          <p:cNvSpPr>
            <a:spLocks noGrp="1"/>
          </p:cNvSpPr>
          <p:nvPr>
            <p:ph type="dt" sz="half" idx="12"/>
          </p:nvPr>
        </p:nvSpPr>
        <p:spPr/>
        <p:txBody>
          <a:bodyPr/>
          <a:lstStyle>
            <a:lvl1pPr>
              <a:defRPr/>
            </a:lvl1pPr>
          </a:lstStyle>
          <a:p>
            <a:pPr>
              <a:defRPr/>
            </a:pPr>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fr-FR" altLang="fr-FR"/>
          </a:p>
        </p:txBody>
      </p:sp>
      <p:sp>
        <p:nvSpPr>
          <p:cNvPr id="4" name="Footer Placeholder 9"/>
          <p:cNvSpPr>
            <a:spLocks noGrp="1"/>
          </p:cNvSpPr>
          <p:nvPr>
            <p:ph type="ftr" sz="quarter" idx="11"/>
          </p:nvPr>
        </p:nvSpPr>
        <p:spPr/>
        <p:txBody>
          <a:bodyPr/>
          <a:lstStyle>
            <a:lvl1pPr>
              <a:defRPr/>
            </a:lvl1pPr>
          </a:lstStyle>
          <a:p>
            <a:pPr>
              <a:defRPr/>
            </a:pPr>
            <a:endParaRPr lang="fr-FR" altLang="fr-FR"/>
          </a:p>
        </p:txBody>
      </p:sp>
      <p:sp>
        <p:nvSpPr>
          <p:cNvPr id="5" name="Slide Number Placeholder 21"/>
          <p:cNvSpPr>
            <a:spLocks noGrp="1"/>
          </p:cNvSpPr>
          <p:nvPr>
            <p:ph type="sldNum" sz="quarter" idx="12"/>
          </p:nvPr>
        </p:nvSpPr>
        <p:spPr/>
        <p:txBody>
          <a:bodyPr/>
          <a:lstStyle>
            <a:lvl1pPr>
              <a:defRPr/>
            </a:lvl1pPr>
          </a:lstStyle>
          <a:p>
            <a:pPr>
              <a:defRPr/>
            </a:pPr>
            <a:fld id="{32D3E494-45CF-42F7-BB59-2CF901089062}" type="slidenum">
              <a:rPr lang="fr-FR" altLang="fr-FR"/>
              <a:pPr>
                <a:defRPr/>
              </a:pPr>
              <a:t>‹#›</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fr-FR" altLang="fr-FR"/>
          </a:p>
        </p:txBody>
      </p:sp>
      <p:sp>
        <p:nvSpPr>
          <p:cNvPr id="3" name="Footer Placeholder 9"/>
          <p:cNvSpPr>
            <a:spLocks noGrp="1"/>
          </p:cNvSpPr>
          <p:nvPr>
            <p:ph type="ftr" sz="quarter" idx="11"/>
          </p:nvPr>
        </p:nvSpPr>
        <p:spPr/>
        <p:txBody>
          <a:bodyPr/>
          <a:lstStyle>
            <a:lvl1pPr>
              <a:defRPr/>
            </a:lvl1pPr>
          </a:lstStyle>
          <a:p>
            <a:pPr>
              <a:defRPr/>
            </a:pPr>
            <a:endParaRPr lang="fr-FR" altLang="fr-FR"/>
          </a:p>
        </p:txBody>
      </p:sp>
      <p:sp>
        <p:nvSpPr>
          <p:cNvPr id="4" name="Slide Number Placeholder 21"/>
          <p:cNvSpPr>
            <a:spLocks noGrp="1"/>
          </p:cNvSpPr>
          <p:nvPr>
            <p:ph type="sldNum" sz="quarter" idx="12"/>
          </p:nvPr>
        </p:nvSpPr>
        <p:spPr/>
        <p:txBody>
          <a:bodyPr/>
          <a:lstStyle>
            <a:lvl1pPr>
              <a:defRPr/>
            </a:lvl1pPr>
          </a:lstStyle>
          <a:p>
            <a:pPr>
              <a:defRPr/>
            </a:pPr>
            <a:fld id="{C94B4331-D684-4933-B357-0A77CBDEF8A0}" type="slidenum">
              <a:rPr lang="fr-FR" altLang="fr-FR"/>
              <a:pPr>
                <a:defRPr/>
              </a:pPr>
              <a:t>‹#›</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342900" y="609600"/>
            <a:ext cx="4686300" cy="762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5086350" y="2133600"/>
            <a:ext cx="1488186" cy="49784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5086350" y="609600"/>
            <a:ext cx="1485900" cy="14224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fr-FR" altLang="fr-FR"/>
          </a:p>
        </p:txBody>
      </p:sp>
      <p:sp>
        <p:nvSpPr>
          <p:cNvPr id="6" name="Footer Placeholder 9"/>
          <p:cNvSpPr>
            <a:spLocks noGrp="1"/>
          </p:cNvSpPr>
          <p:nvPr>
            <p:ph type="ftr" sz="quarter" idx="11"/>
          </p:nvPr>
        </p:nvSpPr>
        <p:spPr/>
        <p:txBody>
          <a:bodyPr/>
          <a:lstStyle>
            <a:lvl1pPr>
              <a:defRPr/>
            </a:lvl1pPr>
          </a:lstStyle>
          <a:p>
            <a:pPr>
              <a:defRPr/>
            </a:pPr>
            <a:endParaRPr lang="fr-FR" altLang="fr-FR"/>
          </a:p>
        </p:txBody>
      </p:sp>
      <p:sp>
        <p:nvSpPr>
          <p:cNvPr id="7" name="Slide Number Placeholder 21"/>
          <p:cNvSpPr>
            <a:spLocks noGrp="1"/>
          </p:cNvSpPr>
          <p:nvPr>
            <p:ph type="sldNum" sz="quarter" idx="12"/>
          </p:nvPr>
        </p:nvSpPr>
        <p:spPr/>
        <p:txBody>
          <a:bodyPr/>
          <a:lstStyle>
            <a:lvl1pPr>
              <a:defRPr/>
            </a:lvl1pPr>
          </a:lstStyle>
          <a:p>
            <a:pPr>
              <a:defRPr/>
            </a:pPr>
            <a:fld id="{EB2AF5FF-A5BB-4313-B4E4-1ACECD14DB66}" type="slidenum">
              <a:rPr lang="fr-FR" altLang="fr-FR"/>
              <a:pPr>
                <a:defRPr/>
              </a:pPr>
              <a:t>‹#›</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2050" y="609600"/>
            <a:ext cx="1543050" cy="14224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342900" y="609600"/>
            <a:ext cx="4514850" cy="74168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972050" y="2133600"/>
            <a:ext cx="1543050" cy="58928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fr-FR" altLang="fr-FR"/>
          </a:p>
        </p:txBody>
      </p:sp>
      <p:sp>
        <p:nvSpPr>
          <p:cNvPr id="6" name="Footer Placeholder 9"/>
          <p:cNvSpPr>
            <a:spLocks noGrp="1"/>
          </p:cNvSpPr>
          <p:nvPr>
            <p:ph type="ftr" sz="quarter" idx="11"/>
          </p:nvPr>
        </p:nvSpPr>
        <p:spPr/>
        <p:txBody>
          <a:bodyPr/>
          <a:lstStyle>
            <a:lvl1pPr>
              <a:defRPr/>
            </a:lvl1pPr>
          </a:lstStyle>
          <a:p>
            <a:pPr>
              <a:defRPr/>
            </a:pPr>
            <a:endParaRPr lang="fr-FR" altLang="fr-FR"/>
          </a:p>
        </p:txBody>
      </p:sp>
      <p:sp>
        <p:nvSpPr>
          <p:cNvPr id="7" name="Slide Number Placeholder 21"/>
          <p:cNvSpPr>
            <a:spLocks noGrp="1"/>
          </p:cNvSpPr>
          <p:nvPr>
            <p:ph type="sldNum" sz="quarter" idx="12"/>
          </p:nvPr>
        </p:nvSpPr>
        <p:spPr/>
        <p:txBody>
          <a:bodyPr/>
          <a:lstStyle>
            <a:lvl1pPr>
              <a:defRPr/>
            </a:lvl1pPr>
          </a:lstStyle>
          <a:p>
            <a:pPr>
              <a:defRPr/>
            </a:pPr>
            <a:fld id="{01B21FB5-48C4-47F7-874E-F688A2021164}" type="slidenum">
              <a:rPr lang="fr-FR" altLang="fr-FR"/>
              <a:pPr>
                <a:defRPr/>
              </a:pPr>
              <a:t>‹#›</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342900" y="1930400"/>
            <a:ext cx="6172200" cy="6237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4343400" y="8272463"/>
            <a:ext cx="1943100" cy="511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fr-FR" altLang="fr-FR"/>
          </a:p>
        </p:txBody>
      </p:sp>
      <p:sp>
        <p:nvSpPr>
          <p:cNvPr id="10" name="Footer Placeholder 9"/>
          <p:cNvSpPr>
            <a:spLocks noGrp="1"/>
          </p:cNvSpPr>
          <p:nvPr>
            <p:ph type="ftr" sz="quarter" idx="3"/>
          </p:nvPr>
        </p:nvSpPr>
        <p:spPr>
          <a:xfrm>
            <a:off x="1600200" y="8272463"/>
            <a:ext cx="2686050" cy="511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fr-FR" altLang="fr-FR"/>
          </a:p>
        </p:txBody>
      </p:sp>
      <p:sp>
        <p:nvSpPr>
          <p:cNvPr id="22" name="Slide Number Placeholder 21"/>
          <p:cNvSpPr>
            <a:spLocks noGrp="1"/>
          </p:cNvSpPr>
          <p:nvPr>
            <p:ph type="sldNum" sz="quarter" idx="4"/>
          </p:nvPr>
        </p:nvSpPr>
        <p:spPr>
          <a:xfrm>
            <a:off x="6307138" y="8242300"/>
            <a:ext cx="457200" cy="6096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552F0E9E-C273-4234-9F9F-74BA7CCDF071}" type="slidenum">
              <a:rPr lang="fr-FR" altLang="fr-FR"/>
              <a:pPr>
                <a:defRPr/>
              </a:pPr>
              <a:t>‹#›</a:t>
            </a:fld>
            <a:endParaRPr lang="fr-FR" altLang="fr-FR"/>
          </a:p>
        </p:txBody>
      </p:sp>
      <p:sp>
        <p:nvSpPr>
          <p:cNvPr id="5" name="Title Placeholder 4"/>
          <p:cNvSpPr>
            <a:spLocks noGrp="1"/>
          </p:cNvSpPr>
          <p:nvPr>
            <p:ph type="title"/>
          </p:nvPr>
        </p:nvSpPr>
        <p:spPr>
          <a:xfrm>
            <a:off x="342900" y="203200"/>
            <a:ext cx="6172200" cy="16256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831" r:id="rId1"/>
    <p:sldLayoutId id="2147483823" r:id="rId2"/>
    <p:sldLayoutId id="2147483832" r:id="rId3"/>
    <p:sldLayoutId id="2147483824" r:id="rId4"/>
    <p:sldLayoutId id="2147483833"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Ammoniaqu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404813" y="524193"/>
            <a:ext cx="5832475" cy="8863965"/>
          </a:xfrm>
          <a:prstGeom prst="rect">
            <a:avLst/>
          </a:prstGeom>
          <a:noFill/>
          <a:ln w="9525">
            <a:noFill/>
            <a:miter lim="800000"/>
            <a:headEnd/>
            <a:tailEnd/>
          </a:ln>
        </p:spPr>
        <p:txBody>
          <a:bodyPr anchor="ctr">
            <a:spAutoFit/>
          </a:bodyPr>
          <a:lstStyle/>
          <a:p>
            <a:pPr algn="ctr"/>
            <a:r>
              <a:rPr lang="fr-CA" sz="3200" b="1" i="1" dirty="0" err="1">
                <a:latin typeface="Kristen ITC" pitchFamily="66" charset="0"/>
                <a:ea typeface="Calibri" pitchFamily="34" charset="0"/>
                <a:cs typeface="Times New Roman" pitchFamily="18" charset="0"/>
              </a:rPr>
              <a:t>Sofrida</a:t>
            </a:r>
            <a:r>
              <a:rPr lang="fr-CA" sz="3200" b="1" i="1" dirty="0">
                <a:latin typeface="Kristen ITC" pitchFamily="66" charset="0"/>
                <a:ea typeface="Calibri" pitchFamily="34" charset="0"/>
                <a:cs typeface="Times New Roman" pitchFamily="18" charset="0"/>
              </a:rPr>
              <a:t> </a:t>
            </a:r>
            <a:r>
              <a:rPr lang="fr-CA" sz="3200" b="1" i="1" dirty="0" smtClean="0">
                <a:latin typeface="Kristen ITC" pitchFamily="66" charset="0"/>
                <a:ea typeface="Calibri" pitchFamily="34" charset="0"/>
                <a:cs typeface="Times New Roman" pitchFamily="18" charset="0"/>
              </a:rPr>
              <a:t>et les visionnaires planétaires</a:t>
            </a:r>
            <a:endParaRPr lang="fr-CA" sz="3200" dirty="0">
              <a:ea typeface="Calibri" pitchFamily="34" charset="0"/>
              <a:cs typeface="Times New Roman" pitchFamily="18" charset="0"/>
            </a:endParaRPr>
          </a:p>
          <a:p>
            <a:pPr algn="ctr"/>
            <a:endParaRPr lang="fr-CA" sz="1600" b="1" i="1" dirty="0">
              <a:latin typeface="Kristen ITC" pitchFamily="66" charset="0"/>
              <a:ea typeface="Calibri" pitchFamily="34" charset="0"/>
              <a:cs typeface="Times New Roman" pitchFamily="18" charset="0"/>
            </a:endParaRPr>
          </a:p>
          <a:p>
            <a:pPr algn="ctr"/>
            <a:r>
              <a:rPr lang="fr-CA" b="1" i="1" dirty="0">
                <a:latin typeface="Kristen ITC" pitchFamily="66" charset="0"/>
                <a:ea typeface="Calibri" pitchFamily="34" charset="0"/>
                <a:cs typeface="Times New Roman" pitchFamily="18" charset="0"/>
              </a:rPr>
              <a:t>une histoire inspir</a:t>
            </a:r>
            <a:r>
              <a:rPr lang="fr-CA" b="1" i="1" dirty="0">
                <a:latin typeface="Calibri" pitchFamily="34" charset="0"/>
                <a:ea typeface="Calibri" pitchFamily="34" charset="0"/>
                <a:cs typeface="Times New Roman" pitchFamily="18" charset="0"/>
              </a:rPr>
              <a:t>é</a:t>
            </a:r>
            <a:r>
              <a:rPr lang="fr-CA" b="1" i="1" dirty="0">
                <a:latin typeface="Kristen ITC" pitchFamily="66" charset="0"/>
                <a:ea typeface="Calibri" pitchFamily="34" charset="0"/>
                <a:cs typeface="Times New Roman" pitchFamily="18" charset="0"/>
              </a:rPr>
              <a:t>e de faits v</a:t>
            </a:r>
            <a:r>
              <a:rPr lang="fr-CA" b="1" i="1" dirty="0">
                <a:latin typeface="Calibri" pitchFamily="34" charset="0"/>
                <a:ea typeface="Calibri" pitchFamily="34" charset="0"/>
                <a:cs typeface="Times New Roman" pitchFamily="18" charset="0"/>
              </a:rPr>
              <a:t>é</a:t>
            </a:r>
            <a:r>
              <a:rPr lang="fr-CA" b="1" i="1" dirty="0">
                <a:latin typeface="Kristen ITC" pitchFamily="66" charset="0"/>
                <a:ea typeface="Calibri" pitchFamily="34" charset="0"/>
                <a:cs typeface="Times New Roman" pitchFamily="18" charset="0"/>
              </a:rPr>
              <a:t>cus </a:t>
            </a:r>
            <a:endParaRPr lang="fr-CA" dirty="0">
              <a:ea typeface="Calibri" pitchFamily="34" charset="0"/>
              <a:cs typeface="Times New Roman" pitchFamily="18" charset="0"/>
            </a:endParaRPr>
          </a:p>
          <a:p>
            <a:pPr algn="ctr"/>
            <a:r>
              <a:rPr lang="fr-CA" b="1" i="1" dirty="0">
                <a:latin typeface="Kristen ITC" pitchFamily="66" charset="0"/>
                <a:ea typeface="Calibri" pitchFamily="34" charset="0"/>
                <a:cs typeface="Times New Roman" pitchFamily="18" charset="0"/>
              </a:rPr>
              <a:t>et de personnages </a:t>
            </a:r>
            <a:r>
              <a:rPr lang="fr-CA" b="1" i="1" dirty="0" smtClean="0">
                <a:latin typeface="Kristen ITC" pitchFamily="66" charset="0"/>
                <a:ea typeface="Calibri" pitchFamily="34" charset="0"/>
                <a:cs typeface="Times New Roman" pitchFamily="18" charset="0"/>
              </a:rPr>
              <a:t>r</a:t>
            </a:r>
            <a:r>
              <a:rPr lang="fr-CA" b="1" i="1" dirty="0" smtClean="0">
                <a:latin typeface="Calibri" pitchFamily="34" charset="0"/>
                <a:ea typeface="Calibri" pitchFamily="34" charset="0"/>
                <a:cs typeface="Times New Roman" pitchFamily="18" charset="0"/>
              </a:rPr>
              <a:t>é</a:t>
            </a:r>
            <a:r>
              <a:rPr lang="fr-CA" b="1" i="1" dirty="0" smtClean="0">
                <a:latin typeface="Kristen ITC" pitchFamily="66" charset="0"/>
                <a:ea typeface="Calibri" pitchFamily="34" charset="0"/>
                <a:cs typeface="Times New Roman" pitchFamily="18" charset="0"/>
              </a:rPr>
              <a:t>els</a:t>
            </a: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2600" b="1" i="1" dirty="0">
              <a:latin typeface="Kristen ITC" pitchFamily="66" charset="0"/>
              <a:ea typeface="Calibri" pitchFamily="34" charset="0"/>
              <a:cs typeface="Times New Roman" pitchFamily="18" charset="0"/>
            </a:endParaRPr>
          </a:p>
          <a:p>
            <a:pPr algn="ctr"/>
            <a:endParaRPr lang="fr-CA" sz="800" b="1" i="1" dirty="0">
              <a:latin typeface="Kristen ITC" pitchFamily="66" charset="0"/>
              <a:ea typeface="Calibri" pitchFamily="34" charset="0"/>
              <a:cs typeface="Times New Roman" pitchFamily="18" charset="0"/>
            </a:endParaRPr>
          </a:p>
          <a:p>
            <a:pPr algn="ctr"/>
            <a:endParaRPr lang="fr-CA" sz="6000" b="1" i="1" dirty="0">
              <a:latin typeface="Kristen ITC" pitchFamily="66" charset="0"/>
              <a:ea typeface="Calibri" pitchFamily="34" charset="0"/>
              <a:cs typeface="Times New Roman" pitchFamily="18" charset="0"/>
            </a:endParaRPr>
          </a:p>
          <a:p>
            <a:pPr algn="ctr"/>
            <a:endParaRPr lang="fr-CA" sz="6000" b="1" i="1" dirty="0">
              <a:latin typeface="Kristen ITC" pitchFamily="66" charset="0"/>
              <a:ea typeface="Calibri" pitchFamily="34" charset="0"/>
              <a:cs typeface="Times New Roman" pitchFamily="18" charset="0"/>
            </a:endParaRPr>
          </a:p>
          <a:p>
            <a:pPr algn="ctr"/>
            <a:endParaRPr lang="fr-CA" sz="800" b="1" i="1" dirty="0" smtClean="0">
              <a:latin typeface="Kristen ITC" pitchFamily="66" charset="0"/>
              <a:ea typeface="Calibri" pitchFamily="34" charset="0"/>
              <a:cs typeface="Times New Roman" pitchFamily="18" charset="0"/>
            </a:endParaRPr>
          </a:p>
          <a:p>
            <a:pPr algn="ctr"/>
            <a:endParaRPr lang="fr-CA" sz="800" b="1" i="1" dirty="0" smtClean="0">
              <a:latin typeface="Kristen ITC" pitchFamily="66" charset="0"/>
              <a:ea typeface="Calibri" pitchFamily="34" charset="0"/>
              <a:cs typeface="Times New Roman" pitchFamily="18" charset="0"/>
            </a:endParaRPr>
          </a:p>
          <a:p>
            <a:pPr algn="ctr"/>
            <a:endParaRPr lang="fr-CA" sz="800" b="1" i="1" dirty="0">
              <a:latin typeface="Kristen ITC" pitchFamily="66" charset="0"/>
              <a:ea typeface="Calibri" pitchFamily="34" charset="0"/>
              <a:cs typeface="Times New Roman" pitchFamily="18" charset="0"/>
            </a:endParaRPr>
          </a:p>
          <a:p>
            <a:pPr algn="ctr"/>
            <a:r>
              <a:rPr lang="fr-CA" sz="4800" b="1" i="1" dirty="0">
                <a:latin typeface="Kristen ITC" pitchFamily="66" charset="0"/>
                <a:ea typeface="Calibri" pitchFamily="34" charset="0"/>
                <a:cs typeface="Times New Roman" pitchFamily="18" charset="0"/>
              </a:rPr>
              <a:t>Alicia Burton</a:t>
            </a:r>
            <a:endParaRPr lang="fr-CA" sz="4800" dirty="0">
              <a:ea typeface="Calibri" pitchFamily="34" charset="0"/>
              <a:cs typeface="Times New Roman" pitchFamily="18" charset="0"/>
            </a:endParaRPr>
          </a:p>
          <a:p>
            <a:pPr algn="ctr"/>
            <a:r>
              <a:rPr lang="fr-CA" sz="1000" b="1" i="1" dirty="0">
                <a:latin typeface="Kristen ITC" pitchFamily="66" charset="0"/>
                <a:ea typeface="Calibri" pitchFamily="34" charset="0"/>
                <a:cs typeface="Times New Roman" pitchFamily="18" charset="0"/>
              </a:rPr>
              <a:t/>
            </a:r>
            <a:br>
              <a:rPr lang="fr-CA" sz="1000" b="1" i="1" dirty="0">
                <a:latin typeface="Kristen ITC" pitchFamily="66" charset="0"/>
                <a:ea typeface="Calibri" pitchFamily="34" charset="0"/>
                <a:cs typeface="Times New Roman" pitchFamily="18" charset="0"/>
              </a:rPr>
            </a:br>
            <a:endParaRPr lang="fr-CA" dirty="0">
              <a:ea typeface="Calibri" pitchFamily="34" charset="0"/>
              <a:cs typeface="Times New Roman" pitchFamily="18" charset="0"/>
            </a:endParaRPr>
          </a:p>
        </p:txBody>
      </p:sp>
      <p:pic>
        <p:nvPicPr>
          <p:cNvPr id="1026" name="Picture 2"/>
          <p:cNvPicPr>
            <a:picLocks noChangeAspect="1" noChangeArrowheads="1"/>
          </p:cNvPicPr>
          <p:nvPr/>
        </p:nvPicPr>
        <p:blipFill>
          <a:blip r:embed="rId2" cstate="print">
            <a:lum bright="-10000"/>
          </a:blip>
          <a:srcRect/>
          <a:stretch>
            <a:fillRect/>
          </a:stretch>
        </p:blipFill>
        <p:spPr bwMode="auto">
          <a:xfrm>
            <a:off x="908720" y="2719594"/>
            <a:ext cx="4968552" cy="50927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10000"/>
          </a:blip>
          <a:srcRect/>
          <a:stretch>
            <a:fillRect/>
          </a:stretch>
        </p:blipFill>
        <p:spPr bwMode="auto">
          <a:xfrm>
            <a:off x="548680" y="395536"/>
            <a:ext cx="5544616" cy="6188318"/>
          </a:xfrm>
          <a:prstGeom prst="rect">
            <a:avLst/>
          </a:prstGeom>
          <a:ln>
            <a:noFill/>
          </a:ln>
          <a:effectLst>
            <a:softEdge rad="112500"/>
          </a:effectLst>
        </p:spPr>
      </p:pic>
      <p:sp>
        <p:nvSpPr>
          <p:cNvPr id="18433" name="Rectangle 1"/>
          <p:cNvSpPr>
            <a:spLocks noChangeArrowheads="1"/>
          </p:cNvSpPr>
          <p:nvPr/>
        </p:nvSpPr>
        <p:spPr bwMode="auto">
          <a:xfrm>
            <a:off x="260648" y="6711623"/>
            <a:ext cx="63367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L’origami « Oiseau » est associé à un monde de paix. Les origamis sont utilisés dans l’aérospatiale, les déploiements de satellites. Ils inspirent aussi notre quotidien (les meubles), de même d’autres secteurs tel le médical. </a:t>
            </a:r>
          </a:p>
          <a:p>
            <a:pPr marL="0" marR="0" lvl="0" indent="0" algn="l" defTabSz="914400" rtl="0" eaLnBrk="1" fontAlgn="base" latinLnBrk="0" hangingPunct="1">
              <a:lnSpc>
                <a:spcPct val="100000"/>
              </a:lnSpc>
              <a:spcBef>
                <a:spcPct val="0"/>
              </a:spcBef>
              <a:spcAft>
                <a:spcPct val="0"/>
              </a:spcAft>
              <a:buClrTx/>
              <a:buSzTx/>
              <a:buFontTx/>
              <a:buNone/>
              <a:tabLst/>
            </a:pPr>
            <a:endParaRPr lang="fr-CA" sz="1800" b="1" dirty="0" smtClean="0">
              <a:latin typeface="Kristen ITC"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La promesse des fleurs est un bel exemple origami.</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8032" y="395536"/>
            <a:ext cx="6381328"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L’univers est artistique, la terre une œuvre d’art et l’humain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Aestheticus</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Être astrophysicien c’est, d’une certaine façon, saisir des images de l’univers et les placer dans l’imaginaire des êtres humains. Science interdisciplinaire, elle peut s’avérer à la fois l’expression, le contact et la description de la réalité. Cependant, notre univers demeure profondément mystérieux et les scientifiques font preuves d’humilité : Hubert Reeves, Stevens Hacking.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Sofrida</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adore les explications ludiques, illustrant les feuillets de l’univers avec un beigne; le déploiement des galaxies avec un pudding aux raisins.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Homo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Aartdvarticus</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l’être humain observe le monde et devient sensible à sa beauté logique, sa structure. Si l’art exprime une réalité, celle-ci n’est pas rationnelle; elle ne se veut pas l’unique représentation, mais davantage l’expression de la différence, de sa brisure dans le monde commun. L’art visuel permet de se comparer et de s’élever.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C’est dans cette lignée philosophique qu’</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Aart</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Dvark</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est né. L’art est une particularité majeure de l’espèce humaine –son intemporalité et son universalité. L’art est cette recherche d’enrichir, de transfigurer et de transcender le réel.</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tretch>
            <a:fillRect/>
          </a:stretch>
        </p:blipFill>
        <p:spPr bwMode="auto">
          <a:xfrm>
            <a:off x="3933056" y="3923928"/>
            <a:ext cx="2636912" cy="3456927"/>
          </a:xfrm>
          <a:prstGeom prst="rect">
            <a:avLst/>
          </a:prstGeom>
          <a:ln>
            <a:noFill/>
          </a:ln>
          <a:effectLst>
            <a:softEdge rad="112500"/>
          </a:effectLst>
        </p:spPr>
      </p:pic>
      <p:pic>
        <p:nvPicPr>
          <p:cNvPr id="26627" name="Picture 3"/>
          <p:cNvPicPr>
            <a:picLocks noChangeAspect="1" noChangeArrowheads="1"/>
          </p:cNvPicPr>
          <p:nvPr/>
        </p:nvPicPr>
        <p:blipFill>
          <a:blip r:embed="rId3" cstate="print"/>
          <a:srcRect/>
          <a:stretch>
            <a:fillRect/>
          </a:stretch>
        </p:blipFill>
        <p:spPr bwMode="auto">
          <a:xfrm>
            <a:off x="404664" y="5436096"/>
            <a:ext cx="3240360" cy="2807487"/>
          </a:xfrm>
          <a:prstGeom prst="rect">
            <a:avLst/>
          </a:prstGeom>
          <a:ln>
            <a:noFill/>
          </a:ln>
          <a:effectLst>
            <a:softEdge rad="112500"/>
          </a:effectLst>
        </p:spPr>
      </p:pic>
      <p:pic>
        <p:nvPicPr>
          <p:cNvPr id="44033" name="Picture 1"/>
          <p:cNvPicPr>
            <a:picLocks noChangeAspect="1" noChangeArrowheads="1"/>
          </p:cNvPicPr>
          <p:nvPr/>
        </p:nvPicPr>
        <p:blipFill>
          <a:blip r:embed="rId4" cstate="print"/>
          <a:srcRect/>
          <a:stretch>
            <a:fillRect/>
          </a:stretch>
        </p:blipFill>
        <p:spPr bwMode="auto">
          <a:xfrm>
            <a:off x="1700808" y="2843808"/>
            <a:ext cx="2133600" cy="2209800"/>
          </a:xfrm>
          <a:prstGeom prst="rect">
            <a:avLst/>
          </a:prstGeom>
          <a:ln>
            <a:noFill/>
          </a:ln>
          <a:effectLst>
            <a:softEdge rad="112500"/>
          </a:effectLst>
        </p:spPr>
      </p:pic>
      <p:sp>
        <p:nvSpPr>
          <p:cNvPr id="6" name="Rectangle 5"/>
          <p:cNvSpPr/>
          <p:nvPr/>
        </p:nvSpPr>
        <p:spPr>
          <a:xfrm>
            <a:off x="332656" y="755576"/>
            <a:ext cx="6192688" cy="2308324"/>
          </a:xfrm>
          <a:prstGeom prst="rect">
            <a:avLst/>
          </a:prstGeom>
        </p:spPr>
        <p:txBody>
          <a:bodyPr wrap="square">
            <a:spAutoFit/>
          </a:bodyPr>
          <a:lstStyle/>
          <a:p>
            <a:r>
              <a:rPr lang="fr-CA" sz="2000" b="1" dirty="0" err="1" smtClean="0">
                <a:latin typeface="Kristen ITC" pitchFamily="66" charset="0"/>
              </a:rPr>
              <a:t>Aart</a:t>
            </a:r>
            <a:r>
              <a:rPr lang="fr-CA" sz="2000" b="1" dirty="0" smtClean="0">
                <a:latin typeface="Kristen ITC" pitchFamily="66" charset="0"/>
              </a:rPr>
              <a:t> </a:t>
            </a:r>
            <a:r>
              <a:rPr lang="fr-CA" sz="2000" b="1" dirty="0" err="1" smtClean="0">
                <a:latin typeface="Kristen ITC" pitchFamily="66" charset="0"/>
              </a:rPr>
              <a:t>Dvark</a:t>
            </a:r>
            <a:r>
              <a:rPr lang="fr-CA" sz="2000" b="1" dirty="0" smtClean="0">
                <a:latin typeface="Kristen ITC" pitchFamily="66" charset="0"/>
              </a:rPr>
              <a:t> regroupe des artistes visionnaires avec des projets que l’entreprise symbolise toujours par un logo particulier, dont leurs vêtements artistiques qui recyclent une autre vie.</a:t>
            </a:r>
            <a:br>
              <a:rPr lang="fr-CA" sz="2000" b="1" dirty="0" smtClean="0">
                <a:latin typeface="Kristen ITC" pitchFamily="66" charset="0"/>
              </a:rPr>
            </a:br>
            <a:r>
              <a:rPr lang="fr-CA" sz="2000" b="1" dirty="0" smtClean="0">
                <a:latin typeface="Kristen ITC" pitchFamily="66" charset="0"/>
              </a:rPr>
              <a:t> </a:t>
            </a:r>
            <a:br>
              <a:rPr lang="fr-CA" sz="2000" b="1" dirty="0" smtClean="0">
                <a:latin typeface="Kristen ITC" pitchFamily="66" charset="0"/>
              </a:rPr>
            </a:br>
            <a:endParaRPr lang="fr-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lum bright="-10000"/>
          </a:blip>
          <a:srcRect/>
          <a:stretch>
            <a:fillRect/>
          </a:stretch>
        </p:blipFill>
        <p:spPr bwMode="auto">
          <a:xfrm>
            <a:off x="476672" y="1907704"/>
            <a:ext cx="5833895" cy="6840760"/>
          </a:xfrm>
          <a:prstGeom prst="rect">
            <a:avLst/>
          </a:prstGeom>
          <a:ln>
            <a:noFill/>
          </a:ln>
          <a:effectLst>
            <a:softEdge rad="112500"/>
          </a:effectLst>
        </p:spPr>
      </p:pic>
      <p:sp>
        <p:nvSpPr>
          <p:cNvPr id="3" name="Rectangle 2"/>
          <p:cNvSpPr/>
          <p:nvPr/>
        </p:nvSpPr>
        <p:spPr>
          <a:xfrm>
            <a:off x="332656" y="251520"/>
            <a:ext cx="6120680" cy="1938992"/>
          </a:xfrm>
          <a:prstGeom prst="rect">
            <a:avLst/>
          </a:prstGeom>
        </p:spPr>
        <p:txBody>
          <a:bodyPr wrap="square">
            <a:spAutoFit/>
          </a:bodyPr>
          <a:lstStyle/>
          <a:p>
            <a:r>
              <a:rPr lang="fr-CA" sz="1600" b="1" dirty="0" smtClean="0">
                <a:latin typeface="Kristen ITC" pitchFamily="66" charset="0"/>
              </a:rPr>
              <a:t>Leur œuvre en cours de réalisation est l’installation de luminosités éphémères (électroniques, bactéries </a:t>
            </a:r>
            <a:r>
              <a:rPr lang="fr-CA" sz="1600" b="1" dirty="0" err="1" smtClean="0">
                <a:latin typeface="Kristen ITC" pitchFamily="66" charset="0"/>
              </a:rPr>
              <a:t>luminolescences</a:t>
            </a:r>
            <a:r>
              <a:rPr lang="fr-CA" sz="1600" b="1" dirty="0" smtClean="0">
                <a:latin typeface="Kristen ITC" pitchFamily="66" charset="0"/>
              </a:rPr>
              <a:t> ) dans l’anneau géomorphologique situé à Manicouagan –une des hypothèses serait celle de la chute d’un météorite, possiblement la seule structure géologique visible de la lune.</a:t>
            </a:r>
            <a:r>
              <a:rPr lang="fr-CA" sz="2000" dirty="0" smtClean="0">
                <a:latin typeface="Kristen ITC" pitchFamily="66" charset="0"/>
              </a:rPr>
              <a:t/>
            </a:r>
            <a:br>
              <a:rPr lang="fr-CA" sz="2000" dirty="0" smtClean="0">
                <a:latin typeface="Kristen ITC" pitchFamily="66" charset="0"/>
              </a:rPr>
            </a:br>
            <a:endParaRPr lang="fr-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60648" y="408300"/>
            <a:ext cx="6381328" cy="86485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600" b="0" i="1"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L’aventure urbaine…</a:t>
            </a:r>
            <a:r>
              <a:rPr kumimoji="0" lang="fr-CA" sz="3600" b="0"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000" b="0"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comme expression de l’esprit humain. Semblable au Land Art, qui consiste dans un sens à ne pas laisser de trace directe dans l’espace, ni dans le temps, on note la présence d’œuvres brèves et provisoires dans les villes du monde entier. Des pochoirs-graffiti aux fresques peintes sur papier et collées sur les murs, les œuvres sont abandonnées aux intempéries, à la destruction, à l’effacement, aux changements.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Des dizaines d’artistes transforment un immeuble entier voué à la démolition en  œuvre d’art durant quelques semaines. Après la démolition, les œuvres sont conservées dans la mémoire de ceux qui les auront vues. Pourquoi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Les arts visuels donnent un sens aux événements, amènent les questionnements et réflexions, reflètent l’esprit. Berlin, Allemagne. Autrefois, la ville, symbole de guerre, horreurs et crimes contre l’humanité, est aujourd’hui devenue un lieu d’échanges et de rencontre, un véritable incubateur pour des milliers d’artistes du monde entier. </a:t>
            </a:r>
            <a:r>
              <a:rPr kumimoji="0" lang="fr-CA" sz="2000" b="1" i="0" u="sng"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r>
            <a:br>
              <a:rPr kumimoji="0" lang="fr-CA" sz="2000" b="1" i="0" u="sng"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b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lum bright="-10000"/>
          </a:blip>
          <a:srcRect/>
          <a:stretch>
            <a:fillRect/>
          </a:stretch>
        </p:blipFill>
        <p:spPr bwMode="auto">
          <a:xfrm>
            <a:off x="836712" y="2555776"/>
            <a:ext cx="5350678" cy="6480720"/>
          </a:xfrm>
          <a:prstGeom prst="rect">
            <a:avLst/>
          </a:prstGeom>
          <a:ln>
            <a:noFill/>
          </a:ln>
          <a:effectLst>
            <a:softEdge rad="112500"/>
          </a:effectLst>
        </p:spPr>
      </p:pic>
      <p:sp>
        <p:nvSpPr>
          <p:cNvPr id="3" name="TextBox 2"/>
          <p:cNvSpPr txBox="1"/>
          <p:nvPr/>
        </p:nvSpPr>
        <p:spPr>
          <a:xfrm>
            <a:off x="404664" y="421665"/>
            <a:ext cx="6192688" cy="2062103"/>
          </a:xfrm>
          <a:prstGeom prst="rect">
            <a:avLst/>
          </a:prstGeom>
          <a:noFill/>
        </p:spPr>
        <p:txBody>
          <a:bodyPr wrap="square" rtlCol="0">
            <a:spAutoFit/>
          </a:bodyPr>
          <a:lstStyle/>
          <a:p>
            <a:pPr lvl="0"/>
            <a:r>
              <a:rPr lang="fr-CA" sz="1600" b="1" dirty="0" smtClean="0">
                <a:latin typeface="Kristen ITC" pitchFamily="66" charset="0"/>
                <a:ea typeface="Calibri" pitchFamily="34" charset="0"/>
                <a:cs typeface="Times New Roman" pitchFamily="18" charset="0"/>
              </a:rPr>
              <a:t>L’art visuel s’est superposé sur des ruines, a remplacé le mur de Berlin.</a:t>
            </a:r>
            <a:r>
              <a:rPr lang="fr-CA" sz="1600" b="1" dirty="0" smtClean="0">
                <a:latin typeface="Kristen ITC" pitchFamily="66" charset="0"/>
                <a:cs typeface="Arial" pitchFamily="34" charset="0"/>
              </a:rPr>
              <a:t> </a:t>
            </a:r>
            <a:r>
              <a:rPr lang="fr-CA" sz="1600" b="1" dirty="0" smtClean="0">
                <a:latin typeface="Kristen ITC" pitchFamily="66" charset="0"/>
                <a:ea typeface="Calibri" pitchFamily="34" charset="0"/>
                <a:cs typeface="Times New Roman" pitchFamily="18" charset="0"/>
              </a:rPr>
              <a:t>Jérusalem, ville médiatisée pour ses conflits </a:t>
            </a:r>
            <a:r>
              <a:rPr lang="fr-CA" sz="1600" b="1" dirty="0" err="1" smtClean="0">
                <a:latin typeface="Kristen ITC" pitchFamily="66" charset="0"/>
                <a:ea typeface="Calibri" pitchFamily="34" charset="0"/>
                <a:cs typeface="Times New Roman" pitchFamily="18" charset="0"/>
              </a:rPr>
              <a:t>religio</a:t>
            </a:r>
            <a:r>
              <a:rPr lang="fr-CA" sz="1600" b="1" dirty="0" smtClean="0">
                <a:latin typeface="Kristen ITC" pitchFamily="66" charset="0"/>
                <a:ea typeface="Calibri" pitchFamily="34" charset="0"/>
                <a:cs typeface="Times New Roman" pitchFamily="18" charset="0"/>
              </a:rPr>
              <a:t>-politiques, devient un site artistique incroyable durant le </a:t>
            </a:r>
            <a:r>
              <a:rPr lang="fr-CA" sz="1600" b="1" i="1" dirty="0" smtClean="0">
                <a:latin typeface="Kristen ITC" pitchFamily="66" charset="0"/>
                <a:ea typeface="Calibri" pitchFamily="34" charset="0"/>
                <a:cs typeface="Times New Roman" pitchFamily="18" charset="0"/>
              </a:rPr>
              <a:t>Festival des lumières</a:t>
            </a:r>
            <a:r>
              <a:rPr lang="fr-CA" sz="1600" b="1" dirty="0" smtClean="0">
                <a:latin typeface="Kristen ITC" pitchFamily="66" charset="0"/>
                <a:ea typeface="Calibri" pitchFamily="34" charset="0"/>
                <a:cs typeface="Times New Roman" pitchFamily="18" charset="0"/>
              </a:rPr>
              <a:t>. Les murs, les rues, les sites historiques, tout devient prétexte et support de projections, de performances, d’œuvres éphémères. On parle de paix, d’espoir, de création, d’union entre les humains.</a:t>
            </a:r>
            <a:endParaRPr lang="fr-CA"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67647" y="5508104"/>
            <a:ext cx="6301713" cy="3096344"/>
          </a:xfrm>
          <a:prstGeom prst="rect">
            <a:avLst/>
          </a:prstGeom>
          <a:ln>
            <a:noFill/>
          </a:ln>
          <a:effectLst>
            <a:softEdge rad="112500"/>
          </a:effectLst>
        </p:spPr>
      </p:pic>
      <p:sp>
        <p:nvSpPr>
          <p:cNvPr id="30724" name="Rectangle 4"/>
          <p:cNvSpPr>
            <a:spLocks noChangeArrowheads="1"/>
          </p:cNvSpPr>
          <p:nvPr/>
        </p:nvSpPr>
        <p:spPr bwMode="auto">
          <a:xfrm>
            <a:off x="404664" y="419338"/>
            <a:ext cx="619268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La photographie, art visuel, alternative au monde, voie illuminée. Nous regardons le monde autrement grâce à ces artistes –et nous le vivons sans doute différemment. Parce que l’art existe, les sociétés demeurent; parce que l’art existe, la mémoire de l’humain est présente et nous rappelle ce que nous sommes. L’art nous permet de voir le monde meilleur, avec espoir.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Zana</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Briski</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 mis sur pied un projet artistique et humaniste afin d’offrir un autre destin à des enfants voués à la prostitution. </a:t>
            </a: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Vik</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t>
            </a:r>
            <a:r>
              <a:rPr kumimoji="0" lang="fr-CA" sz="20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Muniz</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brésilien, a créé des œuvres à partir de déchets à l’intérieur d’une décharge-dépotoir où vivent des gens démunis et à créer le projet </a:t>
            </a:r>
            <a:r>
              <a:rPr kumimoji="0" lang="fr-CA" sz="2000" b="1" i="1"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Waste</a:t>
            </a:r>
            <a:r>
              <a:rPr kumimoji="0" lang="fr-CA" sz="2000" b="1" i="1"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Land</a:t>
            </a:r>
            <a:r>
              <a:rPr kumimoji="0" lang="fr-CA" sz="20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a:t>
            </a: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lum bright="-10000"/>
          </a:blip>
          <a:srcRect/>
          <a:stretch>
            <a:fillRect/>
          </a:stretch>
        </p:blipFill>
        <p:spPr bwMode="auto">
          <a:xfrm>
            <a:off x="2276872" y="3851920"/>
            <a:ext cx="4392488" cy="4882487"/>
          </a:xfrm>
          <a:prstGeom prst="rect">
            <a:avLst/>
          </a:prstGeom>
          <a:ln>
            <a:noFill/>
          </a:ln>
          <a:effectLst>
            <a:softEdge rad="112500"/>
          </a:effectLst>
        </p:spPr>
      </p:pic>
      <p:sp>
        <p:nvSpPr>
          <p:cNvPr id="5" name="Rectangle 4"/>
          <p:cNvSpPr/>
          <p:nvPr/>
        </p:nvSpPr>
        <p:spPr>
          <a:xfrm>
            <a:off x="332656" y="398433"/>
            <a:ext cx="6336704" cy="3416320"/>
          </a:xfrm>
          <a:prstGeom prst="rect">
            <a:avLst/>
          </a:prstGeom>
        </p:spPr>
        <p:txBody>
          <a:bodyPr wrap="square">
            <a:spAutoFit/>
          </a:bodyPr>
          <a:lstStyle/>
          <a:p>
            <a:r>
              <a:rPr lang="fr-CA" sz="1800" dirty="0" smtClean="0">
                <a:latin typeface="Kristen ITC" pitchFamily="66" charset="0"/>
              </a:rPr>
              <a:t>Depuis plus d’un demi-siècle, le concours </a:t>
            </a:r>
            <a:r>
              <a:rPr lang="fr-CA" sz="1800" i="1" dirty="0" smtClean="0">
                <a:latin typeface="Kristen ITC" pitchFamily="66" charset="0"/>
              </a:rPr>
              <a:t>World </a:t>
            </a:r>
            <a:r>
              <a:rPr lang="fr-CA" sz="1800" i="1" dirty="0" err="1" smtClean="0">
                <a:latin typeface="Kristen ITC" pitchFamily="66" charset="0"/>
              </a:rPr>
              <a:t>Press</a:t>
            </a:r>
            <a:r>
              <a:rPr lang="fr-CA" sz="1800" i="1" dirty="0" smtClean="0">
                <a:latin typeface="Kristen ITC" pitchFamily="66" charset="0"/>
              </a:rPr>
              <a:t> Photo</a:t>
            </a:r>
            <a:r>
              <a:rPr lang="fr-CA" sz="1800" dirty="0" smtClean="0">
                <a:latin typeface="Kristen ITC" pitchFamily="66" charset="0"/>
              </a:rPr>
              <a:t>, qui récompense annuellement les photographies les plus percutantes de l’actualité, joue un rôle important et décisif dans bien des causes et problématiques : droits des enfants, faim dans le monde, pauvreté, sida, guerre du Viêt-Nam…</a:t>
            </a:r>
            <a:br>
              <a:rPr lang="fr-CA" sz="1800" dirty="0" smtClean="0">
                <a:latin typeface="Kristen ITC" pitchFamily="66" charset="0"/>
              </a:rPr>
            </a:br>
            <a:r>
              <a:rPr lang="fr-CA" sz="1800" dirty="0" smtClean="0">
                <a:latin typeface="Kristen ITC" pitchFamily="66" charset="0"/>
              </a:rPr>
              <a:t> </a:t>
            </a:r>
            <a:br>
              <a:rPr lang="fr-CA" sz="1800" dirty="0" smtClean="0">
                <a:latin typeface="Kristen ITC" pitchFamily="66" charset="0"/>
              </a:rPr>
            </a:br>
            <a:r>
              <a:rPr lang="fr-CA" sz="1800" dirty="0" smtClean="0">
                <a:latin typeface="Kristen ITC" pitchFamily="66" charset="0"/>
              </a:rPr>
              <a:t>Est-ce que l’art peut changer la réalité, l’ignominie du monde, la bêtise humaine ? Fait certain, l’art agrandit notre perception de la réalité. Il y a cependant un contre-sens : l’art doit être engagé, une sorte  de lien entre l’artiste et le réel. </a:t>
            </a:r>
            <a:endParaRPr lang="fr-CA" dirty="0"/>
          </a:p>
        </p:txBody>
      </p:sp>
      <p:sp>
        <p:nvSpPr>
          <p:cNvPr id="6" name="TextBox 5"/>
          <p:cNvSpPr txBox="1"/>
          <p:nvPr/>
        </p:nvSpPr>
        <p:spPr>
          <a:xfrm>
            <a:off x="188640" y="4922162"/>
            <a:ext cx="2232248" cy="3970318"/>
          </a:xfrm>
          <a:prstGeom prst="rect">
            <a:avLst/>
          </a:prstGeom>
          <a:noFill/>
        </p:spPr>
        <p:txBody>
          <a:bodyPr wrap="square" rtlCol="0">
            <a:spAutoFit/>
          </a:bodyPr>
          <a:lstStyle/>
          <a:p>
            <a:r>
              <a:rPr lang="fr-CA" sz="1800" dirty="0" smtClean="0">
                <a:latin typeface="Kristen ITC" pitchFamily="66" charset="0"/>
              </a:rPr>
              <a:t>L’art doit véhiculer un message et dénoncer, rendre justice, élever l’humain, transfigurer la réalité elle-même. C’est le projet du photographe </a:t>
            </a:r>
            <a:r>
              <a:rPr lang="fr-CA" sz="1800" dirty="0" err="1" smtClean="0">
                <a:latin typeface="Kristen ITC" pitchFamily="66" charset="0"/>
              </a:rPr>
              <a:t>Juliano</a:t>
            </a:r>
            <a:r>
              <a:rPr lang="fr-CA" sz="1800" dirty="0" smtClean="0">
                <a:latin typeface="Kristen ITC" pitchFamily="66" charset="0"/>
              </a:rPr>
              <a:t> Ribeiro Salgado (</a:t>
            </a:r>
            <a:r>
              <a:rPr lang="fr-CA" sz="1800" i="1" dirty="0" smtClean="0">
                <a:latin typeface="Kristen ITC" pitchFamily="66" charset="0"/>
              </a:rPr>
              <a:t>Sel de la Terre).</a:t>
            </a:r>
            <a:r>
              <a:rPr lang="fr-CA" sz="1800" b="1" dirty="0" smtClean="0">
                <a:latin typeface="Kristen ITC" pitchFamily="66" charset="0"/>
              </a:rPr>
              <a:t/>
            </a:r>
            <a:br>
              <a:rPr lang="fr-CA" sz="1800" b="1" dirty="0" smtClean="0">
                <a:latin typeface="Kristen ITC" pitchFamily="66" charset="0"/>
              </a:rPr>
            </a:br>
            <a:endParaRPr lang="fr-CA"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656" y="251520"/>
            <a:ext cx="6264696" cy="9033242"/>
          </a:xfrm>
          <a:prstGeom prst="rect">
            <a:avLst/>
          </a:prstGeom>
        </p:spPr>
        <p:txBody>
          <a:bodyPr wrap="square">
            <a:spAutoFit/>
          </a:bodyPr>
          <a:lstStyle/>
          <a:p>
            <a:r>
              <a:rPr lang="fr-CA" sz="2000" b="1" dirty="0" smtClean="0">
                <a:latin typeface="Kristen ITC" pitchFamily="66" charset="0"/>
              </a:rPr>
              <a:t>Les </a:t>
            </a:r>
            <a:r>
              <a:rPr lang="fr-CA" sz="2000" b="1" dirty="0" err="1" smtClean="0">
                <a:latin typeface="Kristen ITC" pitchFamily="66" charset="0"/>
              </a:rPr>
              <a:t>Néoplifiens</a:t>
            </a:r>
            <a:r>
              <a:rPr lang="fr-CA" sz="1700" b="1" dirty="0" smtClean="0">
                <a:latin typeface="Kristen ITC" pitchFamily="66" charset="0"/>
              </a:rPr>
              <a:t/>
            </a:r>
            <a:br>
              <a:rPr lang="fr-CA" sz="1700" b="1" dirty="0" smtClean="0">
                <a:latin typeface="Kristen ITC" pitchFamily="66" charset="0"/>
              </a:rPr>
            </a:br>
            <a:r>
              <a:rPr lang="fr-CA" sz="1700" b="1" dirty="0" smtClean="0">
                <a:latin typeface="Kristen ITC" pitchFamily="66" charset="0"/>
              </a:rPr>
              <a:t>Ils sont avant tout des artistes multidisciplinaires et des artistes engagés au sein de leur communauté.</a:t>
            </a:r>
            <a:br>
              <a:rPr lang="fr-CA" sz="1700" b="1" dirty="0" smtClean="0">
                <a:latin typeface="Kristen ITC" pitchFamily="66" charset="0"/>
              </a:rPr>
            </a:br>
            <a:r>
              <a:rPr lang="fr-CA" sz="1700" b="1" dirty="0" smtClean="0">
                <a:latin typeface="Kristen ITC" pitchFamily="66" charset="0"/>
              </a:rPr>
              <a:t> </a:t>
            </a:r>
            <a:br>
              <a:rPr lang="fr-CA" sz="1700" b="1" dirty="0" smtClean="0">
                <a:latin typeface="Kristen ITC" pitchFamily="66" charset="0"/>
              </a:rPr>
            </a:br>
            <a:r>
              <a:rPr lang="fr-CA" sz="1700" b="1" dirty="0" smtClean="0">
                <a:latin typeface="Kristen ITC" pitchFamily="66" charset="0"/>
              </a:rPr>
              <a:t>Un artiste n’est pas une personne qui tient essentiellement un pinceau dans la main, mais davantage un individu qui pratique l’art au quotidien : dans son travail, entre amis, avec de la nourriture, des livres, des paysages. Le Néo-</a:t>
            </a:r>
            <a:r>
              <a:rPr lang="fr-CA" sz="1700" b="1" dirty="0" err="1" smtClean="0">
                <a:latin typeface="Kristen ITC" pitchFamily="66" charset="0"/>
              </a:rPr>
              <a:t>plifien</a:t>
            </a:r>
            <a:r>
              <a:rPr lang="fr-CA" sz="1700" b="1" dirty="0" smtClean="0">
                <a:latin typeface="Kristen ITC" pitchFamily="66" charset="0"/>
              </a:rPr>
              <a:t> cherche à rendre artistique la cuisine et la chambre de bain des bâtiments, deux lieux qui méritent qu’on les modifie –ils créent des œuvres sur la porte du réfrigérateur !</a:t>
            </a:r>
            <a:br>
              <a:rPr lang="fr-CA" sz="1700" b="1" dirty="0" smtClean="0">
                <a:latin typeface="Kristen ITC" pitchFamily="66" charset="0"/>
              </a:rPr>
            </a:br>
            <a:r>
              <a:rPr lang="fr-CA" sz="1700" b="1" dirty="0" smtClean="0">
                <a:latin typeface="Kristen ITC" pitchFamily="66" charset="0"/>
              </a:rPr>
              <a:t> </a:t>
            </a:r>
            <a:br>
              <a:rPr lang="fr-CA" sz="1700" b="1" dirty="0" smtClean="0">
                <a:latin typeface="Kristen ITC" pitchFamily="66" charset="0"/>
              </a:rPr>
            </a:br>
            <a:r>
              <a:rPr lang="fr-CA" sz="1700" b="1" dirty="0" smtClean="0">
                <a:latin typeface="Kristen ITC" pitchFamily="66" charset="0"/>
              </a:rPr>
              <a:t>Le Néo-</a:t>
            </a:r>
            <a:r>
              <a:rPr lang="fr-CA" sz="1700" b="1" dirty="0" err="1" smtClean="0">
                <a:latin typeface="Kristen ITC" pitchFamily="66" charset="0"/>
              </a:rPr>
              <a:t>plifien</a:t>
            </a:r>
            <a:r>
              <a:rPr lang="fr-CA" sz="1700" b="1" dirty="0" smtClean="0">
                <a:latin typeface="Kristen ITC" pitchFamily="66" charset="0"/>
              </a:rPr>
              <a:t> n’est pas un </a:t>
            </a:r>
            <a:r>
              <a:rPr lang="fr-CA" sz="1700" b="1" dirty="0" err="1" smtClean="0">
                <a:latin typeface="Kristen ITC" pitchFamily="66" charset="0"/>
              </a:rPr>
              <a:t>artiviste</a:t>
            </a:r>
            <a:r>
              <a:rPr lang="fr-CA" sz="1700" b="1" dirty="0" smtClean="0">
                <a:latin typeface="Kristen ITC" pitchFamily="66" charset="0"/>
              </a:rPr>
              <a:t> mais un artiste engagé socialement dans l’aide humanitaire, dans des projets durables et socialement équitable.</a:t>
            </a:r>
            <a:br>
              <a:rPr lang="fr-CA" sz="1700" b="1" dirty="0" smtClean="0">
                <a:latin typeface="Kristen ITC" pitchFamily="66" charset="0"/>
              </a:rPr>
            </a:br>
            <a:r>
              <a:rPr lang="fr-CA" sz="1700" b="1" dirty="0" smtClean="0">
                <a:latin typeface="Kristen ITC" pitchFamily="66" charset="0"/>
              </a:rPr>
              <a:t> </a:t>
            </a:r>
            <a:br>
              <a:rPr lang="fr-CA" sz="1700" b="1" dirty="0" smtClean="0">
                <a:latin typeface="Kristen ITC" pitchFamily="66" charset="0"/>
              </a:rPr>
            </a:br>
            <a:r>
              <a:rPr lang="fr-CA" sz="1700" b="1" dirty="0" smtClean="0">
                <a:latin typeface="Kristen ITC" pitchFamily="66" charset="0"/>
              </a:rPr>
              <a:t>Le Néo-</a:t>
            </a:r>
            <a:r>
              <a:rPr lang="fr-CA" sz="1700" b="1" dirty="0" err="1" smtClean="0">
                <a:latin typeface="Kristen ITC" pitchFamily="66" charset="0"/>
              </a:rPr>
              <a:t>plifien</a:t>
            </a:r>
            <a:r>
              <a:rPr lang="fr-CA" sz="1700" b="1" dirty="0" smtClean="0">
                <a:latin typeface="Kristen ITC" pitchFamily="66" charset="0"/>
              </a:rPr>
              <a:t> croit à un fusionnement intégral et universel de tous les arts et de toutes les sciences, à l’héritage des valeurs humaines qui est questionné par l’éthique; à une planétisation des émotions et des sentiments. Il construit des portes ouvertes parce qu’il sait l’importance de réaliser les rêves. Un artiste sait qu’il faut réapprendre à voir, à écouter, à toucher, à gouter et à sentir.</a:t>
            </a:r>
            <a:br>
              <a:rPr lang="fr-CA" sz="1700" b="1" dirty="0" smtClean="0">
                <a:latin typeface="Kristen ITC" pitchFamily="66" charset="0"/>
              </a:rPr>
            </a:br>
            <a:r>
              <a:rPr lang="fr-CA" sz="1700" b="1" dirty="0" smtClean="0">
                <a:latin typeface="Kristen ITC" pitchFamily="66" charset="0"/>
              </a:rPr>
              <a:t> </a:t>
            </a:r>
            <a:br>
              <a:rPr lang="fr-CA" sz="1700" b="1" dirty="0" smtClean="0">
                <a:latin typeface="Kristen ITC" pitchFamily="66" charset="0"/>
              </a:rPr>
            </a:br>
            <a:r>
              <a:rPr lang="fr-CA" sz="1700" b="1" dirty="0" smtClean="0">
                <a:latin typeface="Kristen ITC" pitchFamily="66" charset="0"/>
              </a:rPr>
              <a:t>Les artistes sont nécessaires à une société parce qu’ils sont témoins des pensées de leur époque, parce qu’ils partagent des valeurs de tous les pays (droits humains, égalité), parce qu’ils dénoncent les injustices, les inégalités. Leur présence est observée à travers l’histoire humaine; leur création est sans cesse renouvelées et omniprésentes</a:t>
            </a:r>
            <a:endParaRPr lang="fr-CA" sz="1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476672" y="4788024"/>
            <a:ext cx="5600700" cy="2880320"/>
          </a:xfrm>
          <a:prstGeom prst="rect">
            <a:avLst/>
          </a:prstGeom>
          <a:ln>
            <a:noFill/>
          </a:ln>
          <a:effectLst>
            <a:softEdge rad="112500"/>
          </a:effectLst>
        </p:spPr>
      </p:pic>
      <p:sp>
        <p:nvSpPr>
          <p:cNvPr id="31747" name="Rectangle 3"/>
          <p:cNvSpPr>
            <a:spLocks noChangeArrowheads="1"/>
          </p:cNvSpPr>
          <p:nvPr/>
        </p:nvSpPr>
        <p:spPr bwMode="auto">
          <a:xfrm>
            <a:off x="404664" y="7650921"/>
            <a:ext cx="633670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L’instrument musical du néo-</a:t>
            </a:r>
            <a:r>
              <a:rPr kumimoji="0" lang="fr-CA" sz="14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plifien</a:t>
            </a:r>
            <a:r>
              <a:rPr kumimoji="0" lang="fr-CA" sz="14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consiste en une grille d’électroménager auquel se trouvent deux cordes aux extrémités. On insère les index dans les cordes, puis dans chacune des oreilles. Le musicien glisse ou frôle doucement et légèrement la grille avec un pinceau de cuisine en caoutchouc comme une mandoline. </a:t>
            </a:r>
            <a:endParaRPr kumimoji="0" lang="fr-CA"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Rectangle 4"/>
          <p:cNvSpPr>
            <a:spLocks noChangeArrowheads="1"/>
          </p:cNvSpPr>
          <p:nvPr/>
        </p:nvSpPr>
        <p:spPr bwMode="auto">
          <a:xfrm>
            <a:off x="404664" y="274742"/>
            <a:ext cx="626469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Le visage coloré, costumé, le Néo-</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plifien</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utilise des grilles à fourneau pour faire entendre le cœur des cathédrales aux passants. Le son est unique : la caisse de résonnance est l’humain (hi1 hi!).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Pour ces artistes, le monde est une œuvre, un acte de création : « Essaie de comprendre, essaye de connaître, mais surtout aime ce monde. Ouvre tes yeux à ses beautés et ton esprit à ses mystères, et quand tu auras compris, exprime-le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Tout est différent, dépendamment de l’angle que l’on regarde les choses. Lorsqu’il pleut, la musique des gouttes sur les fougères en foret diffère de celle des gouttières en ville. Lorsqu’il pleut, on ne voit pas les Néo-</a:t>
            </a:r>
            <a:r>
              <a:rPr kumimoji="0" lang="fr-CA" sz="18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plifiens</a:t>
            </a:r>
            <a:r>
              <a:rPr kumimoji="0" lang="fr-CA" sz="18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pleurer.</a:t>
            </a:r>
            <a:endParaRPr kumimoji="0" lang="fr-CA" sz="18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ChangeArrowheads="1"/>
          </p:cNvSpPr>
          <p:nvPr/>
        </p:nvSpPr>
        <p:spPr bwMode="auto">
          <a:xfrm>
            <a:off x="548680" y="344980"/>
            <a:ext cx="5904656" cy="4401205"/>
          </a:xfrm>
          <a:prstGeom prst="rect">
            <a:avLst/>
          </a:prstGeom>
          <a:noFill/>
          <a:ln w="9525">
            <a:noFill/>
            <a:miter lim="800000"/>
            <a:headEnd/>
            <a:tailEnd/>
          </a:ln>
        </p:spPr>
        <p:txBody>
          <a:bodyPr wrap="square" anchor="ctr">
            <a:spAutoFit/>
          </a:bodyPr>
          <a:lstStyle/>
          <a:p>
            <a:r>
              <a:rPr lang="fr-CA" sz="1600" b="1" i="1" dirty="0">
                <a:solidFill>
                  <a:schemeClr val="bg1"/>
                </a:solidFill>
                <a:latin typeface="Kristen ITC" pitchFamily="66" charset="0"/>
                <a:ea typeface="Calibri" pitchFamily="34" charset="0"/>
                <a:cs typeface="Times New Roman" pitchFamily="18" charset="0"/>
              </a:rPr>
              <a:t> </a:t>
            </a:r>
            <a:r>
              <a:rPr lang="fr-CA" sz="1600" b="1" i="1" dirty="0" err="1">
                <a:solidFill>
                  <a:schemeClr val="bg1"/>
                </a:solidFill>
                <a:latin typeface="Kristen ITC" pitchFamily="66" charset="0"/>
                <a:ea typeface="Calibri" pitchFamily="34" charset="0"/>
                <a:cs typeface="Times New Roman" pitchFamily="18" charset="0"/>
              </a:rPr>
              <a:t>Sofrida</a:t>
            </a:r>
            <a:r>
              <a:rPr lang="fr-CA" sz="1600" b="1" i="1" dirty="0">
                <a:solidFill>
                  <a:schemeClr val="bg1"/>
                </a:solidFill>
                <a:latin typeface="Kristen ITC" pitchFamily="66" charset="0"/>
                <a:ea typeface="Calibri" pitchFamily="34" charset="0"/>
                <a:cs typeface="Times New Roman" pitchFamily="18" charset="0"/>
              </a:rPr>
              <a:t> </a:t>
            </a:r>
            <a:r>
              <a:rPr lang="fr-CA" sz="1600" b="1" i="1" dirty="0" smtClean="0">
                <a:solidFill>
                  <a:schemeClr val="bg1"/>
                </a:solidFill>
                <a:latin typeface="Kristen ITC" pitchFamily="66" charset="0"/>
                <a:ea typeface="Calibri" pitchFamily="34" charset="0"/>
                <a:cs typeface="Times New Roman" pitchFamily="18" charset="0"/>
              </a:rPr>
              <a:t>et les visionnaires planétaires</a:t>
            </a:r>
          </a:p>
          <a:p>
            <a:endParaRPr lang="fr-CA" sz="1600" b="1" dirty="0">
              <a:solidFill>
                <a:schemeClr val="bg1"/>
              </a:solidFill>
              <a:ea typeface="Calibri" pitchFamily="34" charset="0"/>
              <a:cs typeface="Times New Roman" pitchFamily="18" charset="0"/>
            </a:endParaRPr>
          </a:p>
          <a:p>
            <a:r>
              <a:rPr lang="fr-CA" sz="1600" b="1" dirty="0">
                <a:solidFill>
                  <a:schemeClr val="bg1"/>
                </a:solidFill>
                <a:latin typeface="Kristen ITC" pitchFamily="66" charset="0"/>
                <a:ea typeface="Calibri" pitchFamily="34" charset="0"/>
                <a:cs typeface="Times New Roman" pitchFamily="18" charset="0"/>
              </a:rPr>
              <a:t>Toutes reproduction, </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dition, impression, adaptation de ce texte </a:t>
            </a:r>
            <a:r>
              <a:rPr lang="fr-CA" sz="1600" b="1" dirty="0">
                <a:solidFill>
                  <a:schemeClr val="bg1"/>
                </a:solidFill>
                <a:latin typeface="Calibri" pitchFamily="34" charset="0"/>
                <a:ea typeface="Calibri" pitchFamily="34" charset="0"/>
                <a:cs typeface="Times New Roman" pitchFamily="18" charset="0"/>
              </a:rPr>
              <a:t>à</a:t>
            </a:r>
            <a:r>
              <a:rPr lang="fr-CA" sz="1600" b="1" dirty="0">
                <a:solidFill>
                  <a:schemeClr val="bg1"/>
                </a:solidFill>
                <a:latin typeface="Kristen ITC" pitchFamily="66" charset="0"/>
                <a:ea typeface="Calibri" pitchFamily="34" charset="0"/>
                <a:cs typeface="Times New Roman" pitchFamily="18" charset="0"/>
              </a:rPr>
              <a:t> des fins non commerciales, par quelque proc</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d</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 que ce soit, tant </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lectronique que m</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canique, en particulier par photocopie, ne sont pas autoris</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es par les auteurs et artistes.</a:t>
            </a:r>
            <a:endParaRPr lang="fr-CA" sz="1600" b="1" dirty="0">
              <a:solidFill>
                <a:schemeClr val="bg1"/>
              </a:solidFill>
              <a:ea typeface="Calibri" pitchFamily="34" charset="0"/>
              <a:cs typeface="Times New Roman" pitchFamily="18" charset="0"/>
            </a:endParaRPr>
          </a:p>
          <a:p>
            <a:endParaRPr lang="fr-CA" sz="1600" b="1" dirty="0">
              <a:solidFill>
                <a:schemeClr val="bg1"/>
              </a:solidFill>
              <a:latin typeface="Kristen ITC" pitchFamily="66" charset="0"/>
              <a:ea typeface="Calibri" pitchFamily="34" charset="0"/>
              <a:cs typeface="Times New Roman" pitchFamily="18" charset="0"/>
            </a:endParaRPr>
          </a:p>
          <a:p>
            <a:r>
              <a:rPr lang="fr-CA" sz="1600" b="1" dirty="0">
                <a:solidFill>
                  <a:schemeClr val="bg1"/>
                </a:solidFill>
                <a:latin typeface="Kristen ITC" pitchFamily="66" charset="0"/>
                <a:ea typeface="Calibri" pitchFamily="34" charset="0"/>
                <a:cs typeface="Times New Roman" pitchFamily="18" charset="0"/>
              </a:rPr>
              <a:t>Imprim</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 </a:t>
            </a:r>
            <a:r>
              <a:rPr lang="fr-CA" sz="1600" b="1" dirty="0">
                <a:solidFill>
                  <a:schemeClr val="bg1"/>
                </a:solidFill>
                <a:latin typeface="Calibri" pitchFamily="34" charset="0"/>
                <a:ea typeface="Calibri" pitchFamily="34" charset="0"/>
                <a:cs typeface="Times New Roman" pitchFamily="18" charset="0"/>
              </a:rPr>
              <a:t>à</a:t>
            </a:r>
            <a:r>
              <a:rPr lang="fr-CA" sz="1600" b="1" dirty="0">
                <a:solidFill>
                  <a:schemeClr val="bg1"/>
                </a:solidFill>
                <a:latin typeface="Kristen ITC" pitchFamily="66" charset="0"/>
                <a:ea typeface="Calibri" pitchFamily="34" charset="0"/>
                <a:cs typeface="Times New Roman" pitchFamily="18" charset="0"/>
              </a:rPr>
              <a:t> Sherbrooke, </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t</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 2016. </a:t>
            </a:r>
            <a:r>
              <a:rPr lang="fr-CA" sz="1600" b="1" dirty="0" err="1">
                <a:solidFill>
                  <a:schemeClr val="bg1"/>
                </a:solidFill>
                <a:latin typeface="Kristen ITC" pitchFamily="66" charset="0"/>
                <a:ea typeface="Calibri" pitchFamily="34" charset="0"/>
                <a:cs typeface="Times New Roman" pitchFamily="18" charset="0"/>
              </a:rPr>
              <a:t>Corvus</a:t>
            </a:r>
            <a:r>
              <a:rPr lang="fr-CA" sz="1600" b="1" dirty="0">
                <a:solidFill>
                  <a:schemeClr val="bg1"/>
                </a:solidFill>
                <a:latin typeface="Kristen ITC" pitchFamily="66" charset="0"/>
                <a:ea typeface="Calibri" pitchFamily="34" charset="0"/>
                <a:cs typeface="Times New Roman" pitchFamily="18" charset="0"/>
              </a:rPr>
              <a:t> papier </a:t>
            </a:r>
            <a:r>
              <a:rPr lang="fr-CA" sz="1600" b="1" dirty="0">
                <a:solidFill>
                  <a:schemeClr val="bg1"/>
                </a:solidFill>
                <a:latin typeface="Calibri" pitchFamily="34" charset="0"/>
                <a:ea typeface="Calibri" pitchFamily="34" charset="0"/>
                <a:cs typeface="Times New Roman" pitchFamily="18" charset="0"/>
              </a:rPr>
              <a:t>É</a:t>
            </a:r>
            <a:r>
              <a:rPr lang="fr-CA" sz="1600" b="1" dirty="0">
                <a:solidFill>
                  <a:schemeClr val="bg1"/>
                </a:solidFill>
                <a:latin typeface="Kristen ITC" pitchFamily="66" charset="0"/>
                <a:ea typeface="Calibri" pitchFamily="34" charset="0"/>
                <a:cs typeface="Times New Roman" pitchFamily="18" charset="0"/>
              </a:rPr>
              <a:t>diteur</a:t>
            </a:r>
            <a:r>
              <a:rPr lang="fr-CA" sz="1600" b="1" dirty="0" smtClean="0">
                <a:solidFill>
                  <a:schemeClr val="bg1"/>
                </a:solidFill>
                <a:latin typeface="Kristen ITC" pitchFamily="66" charset="0"/>
                <a:ea typeface="Calibri" pitchFamily="34" charset="0"/>
                <a:cs typeface="Times New Roman" pitchFamily="18" charset="0"/>
              </a:rPr>
              <a:t>.</a:t>
            </a:r>
            <a:endParaRPr lang="fr-CA" sz="1600" b="1" dirty="0">
              <a:solidFill>
                <a:schemeClr val="bg1"/>
              </a:solidFill>
              <a:ea typeface="Calibri" pitchFamily="34" charset="0"/>
              <a:cs typeface="Times New Roman" pitchFamily="18" charset="0"/>
            </a:endParaRPr>
          </a:p>
          <a:p>
            <a:endParaRPr lang="fr-CA" sz="1600" b="1" dirty="0">
              <a:solidFill>
                <a:schemeClr val="bg1"/>
              </a:solidFill>
              <a:latin typeface="Kristen ITC" pitchFamily="66" charset="0"/>
              <a:ea typeface="Calibri" pitchFamily="34" charset="0"/>
              <a:cs typeface="Times New Roman" pitchFamily="18" charset="0"/>
            </a:endParaRPr>
          </a:p>
          <a:p>
            <a:r>
              <a:rPr lang="fr-CA" sz="1600" b="1" dirty="0">
                <a:solidFill>
                  <a:schemeClr val="bg1"/>
                </a:solidFill>
                <a:latin typeface="Kristen ITC" pitchFamily="66" charset="0"/>
                <a:ea typeface="Calibri" pitchFamily="34" charset="0"/>
                <a:cs typeface="Times New Roman" pitchFamily="18" charset="0"/>
              </a:rPr>
              <a:t>Incipit</a:t>
            </a:r>
            <a:r>
              <a:rPr lang="fr-CA" sz="1600" b="1" dirty="0">
                <a:solidFill>
                  <a:schemeClr val="bg1"/>
                </a:solidFill>
                <a:latin typeface="Calibri" pitchFamily="34" charset="0"/>
                <a:ea typeface="Calibri" pitchFamily="34" charset="0"/>
                <a:cs typeface="Times New Roman" pitchFamily="18" charset="0"/>
              </a:rPr>
              <a:t> </a:t>
            </a:r>
            <a:r>
              <a:rPr lang="fr-CA" sz="1600" b="1" dirty="0">
                <a:solidFill>
                  <a:schemeClr val="bg1"/>
                </a:solidFill>
                <a:latin typeface="Kristen ITC" pitchFamily="66" charset="0"/>
                <a:ea typeface="Calibri" pitchFamily="34" charset="0"/>
                <a:cs typeface="Times New Roman" pitchFamily="18" charset="0"/>
              </a:rPr>
              <a:t>: Paroles </a:t>
            </a:r>
            <a:r>
              <a:rPr lang="fr-CA" sz="1600" b="1" dirty="0" smtClean="0">
                <a:solidFill>
                  <a:schemeClr val="bg1"/>
                </a:solidFill>
                <a:latin typeface="Kristen ITC" pitchFamily="66" charset="0"/>
                <a:ea typeface="Calibri" pitchFamily="34" charset="0"/>
                <a:cs typeface="Times New Roman" pitchFamily="18" charset="0"/>
              </a:rPr>
              <a:t>de Richard Desjardins</a:t>
            </a:r>
          </a:p>
          <a:p>
            <a:endParaRPr lang="fr-CA" sz="1600" b="1" dirty="0" smtClean="0">
              <a:solidFill>
                <a:schemeClr val="bg1"/>
              </a:solidFill>
              <a:latin typeface="Kristen ITC" pitchFamily="66" charset="0"/>
              <a:ea typeface="Calibri" pitchFamily="34" charset="0"/>
              <a:cs typeface="Times New Roman" pitchFamily="18" charset="0"/>
            </a:endParaRPr>
          </a:p>
          <a:p>
            <a:r>
              <a:rPr lang="fr-CA" sz="1600" b="1" dirty="0" smtClean="0">
                <a:solidFill>
                  <a:schemeClr val="bg1"/>
                </a:solidFill>
                <a:latin typeface="Kristen ITC" pitchFamily="66" charset="0"/>
              </a:rPr>
              <a:t>Aux visionnaires planétaires du passé qui ont été à la fois scientifiques, philosophes, mathématiciens, artistes et qui s’intéressaient également à l’observation de la nature.</a:t>
            </a:r>
          </a:p>
          <a:p>
            <a:endParaRPr lang="fr-CA" sz="1600" dirty="0">
              <a:solidFill>
                <a:schemeClr val="bg1"/>
              </a:solidFill>
              <a:ea typeface="Calibri" pitchFamily="34" charset="0"/>
              <a:cs typeface="Times New Roman" pitchFamily="18" charset="0"/>
            </a:endParaRPr>
          </a:p>
          <a:p>
            <a:endParaRPr lang="fr-CA" dirty="0">
              <a:solidFill>
                <a:schemeClr val="bg1"/>
              </a:solidFill>
              <a:ea typeface="Calibri" pitchFamily="34" charset="0"/>
              <a:cs typeface="Times New Roman" pitchFamily="18" charset="0"/>
            </a:endParaRPr>
          </a:p>
        </p:txBody>
      </p:sp>
      <p:pic>
        <p:nvPicPr>
          <p:cNvPr id="4098" name="Picture 2"/>
          <p:cNvPicPr>
            <a:picLocks noChangeAspect="1" noChangeArrowheads="1"/>
          </p:cNvPicPr>
          <p:nvPr/>
        </p:nvPicPr>
        <p:blipFill>
          <a:blip r:embed="rId2" cstate="print">
            <a:lum bright="-10000"/>
          </a:blip>
          <a:srcRect/>
          <a:stretch>
            <a:fillRect/>
          </a:stretch>
        </p:blipFill>
        <p:spPr bwMode="auto">
          <a:xfrm>
            <a:off x="548680" y="4195751"/>
            <a:ext cx="5904656" cy="44807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32048" y="294481"/>
            <a:ext cx="6165304" cy="83099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200" b="1" i="0" u="none" strike="noStrike" cap="none" normalizeH="0" baseline="0" dirty="0" smtClean="0">
                <a:ln>
                  <a:noFill/>
                </a:ln>
                <a:solidFill>
                  <a:schemeClr val="tx1"/>
                </a:solidFill>
                <a:effectLst/>
                <a:latin typeface="Kristen ITC" pitchFamily="66" charset="0"/>
                <a:ea typeface="Times New Roman" pitchFamily="18" charset="0"/>
                <a:cs typeface="Times New Roman" pitchFamily="18" charset="0"/>
              </a:rPr>
              <a:t>La maison de Christian</a:t>
            </a:r>
            <a:r>
              <a:rPr kumimoji="0" lang="fr-CA" sz="22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Il existe toutes sortes de maisons  et de constructions singulières entièrement artistiques dans le monde : la maison </a:t>
            </a:r>
            <a:r>
              <a:rPr kumimoji="0" lang="fr-CA" sz="20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Picassiette</a:t>
            </a: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en France; Salvation </a:t>
            </a:r>
            <a:r>
              <a:rPr kumimoji="0" lang="fr-CA" sz="20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Mountain</a:t>
            </a: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dans le désert du Colorado et qui est une installation d’art ensoi; Las </a:t>
            </a:r>
            <a:r>
              <a:rPr kumimoji="0" lang="fr-CA" sz="20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Pozas</a:t>
            </a: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le jardin de sculptures du poète Edward James à </a:t>
            </a:r>
            <a:r>
              <a:rPr kumimoji="0" lang="fr-CA" sz="20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Xilitla</a:t>
            </a: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les Watts </a:t>
            </a:r>
            <a:r>
              <a:rPr kumimoji="0" lang="fr-CA" sz="20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Towers</a:t>
            </a: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dans une cours arrière, à Los Angeles.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Au Québec, la maison d’Arthur Villeneuve, aujourd’hui en partie en musée, est couverte d’œuvres naïves tant à l’intérieur qu’à l’extérieur alors que celle de Denis Parent est une reconstruction de son univers</a:t>
            </a:r>
            <a:r>
              <a:rPr kumimoji="0" lang="fr-CA" sz="2000" b="1" i="1"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L’Eau Rose.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Times New Roman" pitchFamily="18" charset="0"/>
              </a:rPr>
              <a:t>Christian a fait le choix d’une maison écologique avec un jardin artistique et alimentaire –en plus, elle est adaptée pour des personnes à mobilité réduite.  À l’intérieur, on y retrouve de nombreuses œuvres : peintres et sculpteurs en émergence, de tous les coins de la terre. Et il y a des tas d’objets aux mille provenances : nœud papillon en bois d’Australie, défense fossilisée de mammouth, artefact amérindien, estampe du sceau du comte Dracula...</a:t>
            </a:r>
            <a:endParaRPr kumimoji="0" lang="fr-CA" sz="2000" b="1" i="0" u="none" strike="noStrike" cap="none" normalizeH="0" baseline="0" dirty="0" smtClean="0">
              <a:ln>
                <a:noFill/>
              </a:ln>
              <a:solidFill>
                <a:schemeClr val="tx1"/>
              </a:solidFill>
              <a:effectLst/>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a:blip>
          <a:srcRect/>
          <a:stretch>
            <a:fillRect/>
          </a:stretch>
        </p:blipFill>
        <p:spPr bwMode="auto">
          <a:xfrm>
            <a:off x="581979" y="395536"/>
            <a:ext cx="5727341" cy="6192688"/>
          </a:xfrm>
          <a:prstGeom prst="rect">
            <a:avLst/>
          </a:prstGeom>
          <a:ln>
            <a:noFill/>
          </a:ln>
          <a:effectLst>
            <a:softEdge rad="112500"/>
          </a:effectLst>
        </p:spPr>
      </p:pic>
      <p:sp>
        <p:nvSpPr>
          <p:cNvPr id="4" name="Rectangle 1"/>
          <p:cNvSpPr>
            <a:spLocks noChangeArrowheads="1"/>
          </p:cNvSpPr>
          <p:nvPr/>
        </p:nvSpPr>
        <p:spPr bwMode="auto">
          <a:xfrm>
            <a:off x="504056" y="6559475"/>
            <a:ext cx="6093296"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4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Bâtiment d’un étage à trois paliers. Sur la toiture </a:t>
            </a:r>
            <a:r>
              <a:rPr kumimoji="0" lang="fr-CA" sz="14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végétalisée</a:t>
            </a:r>
            <a:r>
              <a:rPr kumimoji="0" lang="fr-CA" sz="14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on retrouve un observatoire, des mangeoires pour oiseaux, une terrasse, mais surtout un gigantesque potager! Le système d’énergie de la maison de Christian : géothermie passive –aucune électricité, combiné avec un système éolien domestique. La quasi-totalité des matériaux sont recyclés (</a:t>
            </a:r>
            <a:r>
              <a:rPr kumimoji="0" lang="fr-CA" sz="14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fibro-ciment</a:t>
            </a:r>
            <a:r>
              <a:rPr kumimoji="0" lang="fr-CA" sz="14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recouvrement mélèze...). L’arrière, dégagé, fait d’un coffrage isolant, présente un superbe rideau de fenêtres face au boisé. La rondeur est omniprésente –de la forme  de la terrasse du potager aux éléments architectoniques : lambrequin, lucarne, </a:t>
            </a:r>
            <a:r>
              <a:rPr kumimoji="0" lang="fr-CA" sz="14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celeb</a:t>
            </a:r>
            <a:r>
              <a:rPr kumimoji="0" lang="fr-CA" sz="14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etc.</a:t>
            </a:r>
            <a:r>
              <a:rPr kumimoji="0" lang="fr-CA" sz="1100" b="0"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r>
            <a:br>
              <a:rPr kumimoji="0" lang="fr-CA" sz="1100" b="0"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br>
            <a:r>
              <a:rPr kumimoji="0" lang="fr-CA" sz="1100" b="0"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a:r>
            <a:br>
              <a:rPr kumimoji="0" lang="fr-CA" sz="1100" b="0"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b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656" y="489019"/>
            <a:ext cx="6264696" cy="7971413"/>
          </a:xfrm>
          <a:prstGeom prst="rect">
            <a:avLst/>
          </a:prstGeom>
        </p:spPr>
        <p:txBody>
          <a:bodyPr wrap="square">
            <a:spAutoFit/>
          </a:bodyPr>
          <a:lstStyle/>
          <a:p>
            <a:pPr algn="ctr"/>
            <a:r>
              <a:rPr lang="fr-CA" b="1" dirty="0" smtClean="0">
                <a:latin typeface="Kristen ITC" pitchFamily="66" charset="0"/>
              </a:rPr>
              <a:t>Oups! On oubliait de vous racontez</a:t>
            </a:r>
            <a:br>
              <a:rPr lang="fr-CA" b="1" dirty="0" smtClean="0">
                <a:latin typeface="Kristen ITC" pitchFamily="66" charset="0"/>
              </a:rPr>
            </a:br>
            <a:r>
              <a:rPr lang="fr-CA" b="1" dirty="0" smtClean="0">
                <a:latin typeface="Kristen ITC" pitchFamily="66" charset="0"/>
              </a:rPr>
              <a:t>l’accomplissement </a:t>
            </a:r>
          </a:p>
          <a:p>
            <a:pPr algn="ctr"/>
            <a:r>
              <a:rPr lang="fr-CA" b="1" dirty="0" smtClean="0">
                <a:latin typeface="Kristen ITC" pitchFamily="66" charset="0"/>
              </a:rPr>
              <a:t>entre  </a:t>
            </a:r>
            <a:r>
              <a:rPr lang="fr-CA" b="1" dirty="0" smtClean="0">
                <a:latin typeface="Kristen ITC" pitchFamily="66" charset="0"/>
              </a:rPr>
              <a:t>Marianne</a:t>
            </a:r>
            <a:r>
              <a:rPr lang="fr-CA" b="1" dirty="0" smtClean="0">
                <a:latin typeface="Kristen ITC" pitchFamily="66" charset="0"/>
              </a:rPr>
              <a:t> </a:t>
            </a:r>
            <a:r>
              <a:rPr lang="fr-CA" b="1" dirty="0" smtClean="0">
                <a:latin typeface="Kristen ITC" pitchFamily="66" charset="0"/>
              </a:rPr>
              <a:t>et </a:t>
            </a:r>
            <a:r>
              <a:rPr lang="fr-CA" b="1" dirty="0" smtClean="0">
                <a:latin typeface="Kristen ITC" pitchFamily="66" charset="0"/>
              </a:rPr>
              <a:t>Denis</a:t>
            </a:r>
            <a:endParaRPr lang="fr-CA" b="1" dirty="0" smtClean="0">
              <a:latin typeface="Kristen ITC" pitchFamily="66" charset="0"/>
            </a:endParaRPr>
          </a:p>
          <a:p>
            <a:endParaRPr lang="fr-CA" sz="2000" b="1" dirty="0" smtClean="0">
              <a:latin typeface="Kristen ITC" pitchFamily="66" charset="0"/>
            </a:endParaRPr>
          </a:p>
          <a:p>
            <a:r>
              <a:rPr lang="fr-CA" sz="2000" b="1" dirty="0" smtClean="0">
                <a:latin typeface="Kristen ITC" pitchFamily="66" charset="0"/>
              </a:rPr>
              <a:t/>
            </a:r>
            <a:br>
              <a:rPr lang="fr-CA" sz="2000" b="1" dirty="0" smtClean="0">
                <a:latin typeface="Kristen ITC" pitchFamily="66" charset="0"/>
              </a:rPr>
            </a:br>
            <a:r>
              <a:rPr lang="fr-CA" sz="2000" b="1" dirty="0" err="1" smtClean="0">
                <a:latin typeface="Kristen ITC" pitchFamily="66" charset="0"/>
              </a:rPr>
              <a:t>Sofrida</a:t>
            </a:r>
            <a:r>
              <a:rPr lang="fr-CA" sz="2000" b="1" dirty="0" smtClean="0">
                <a:latin typeface="Kristen ITC" pitchFamily="66" charset="0"/>
              </a:rPr>
              <a:t> assiste à un événement où des funambules, acrobates, musiciens, écrivains, scientifiques et artistes en arts visuels sont présents. En pleine nature, sous un ciel automnal étoilé.</a:t>
            </a:r>
            <a:br>
              <a:rPr lang="fr-CA" sz="2000" b="1" dirty="0" smtClean="0">
                <a:latin typeface="Kristen ITC" pitchFamily="66" charset="0"/>
              </a:rPr>
            </a:br>
            <a:r>
              <a:rPr lang="fr-CA" sz="2000" b="1" dirty="0" smtClean="0">
                <a:latin typeface="Kristen ITC" pitchFamily="66" charset="0"/>
              </a:rPr>
              <a:t> </a:t>
            </a:r>
            <a:br>
              <a:rPr lang="fr-CA" sz="2000" b="1" dirty="0" smtClean="0">
                <a:latin typeface="Kristen ITC" pitchFamily="66" charset="0"/>
              </a:rPr>
            </a:br>
            <a:r>
              <a:rPr lang="fr-CA" sz="2000" b="1" dirty="0" smtClean="0">
                <a:latin typeface="Kristen ITC" pitchFamily="66" charset="0"/>
              </a:rPr>
              <a:t>Marianne</a:t>
            </a:r>
            <a:r>
              <a:rPr lang="fr-CA" sz="2000" b="1" dirty="0" smtClean="0">
                <a:latin typeface="Kristen ITC" pitchFamily="66" charset="0"/>
              </a:rPr>
              <a:t>, </a:t>
            </a:r>
            <a:r>
              <a:rPr lang="fr-CA" sz="2000" b="1" dirty="0" smtClean="0">
                <a:latin typeface="Kristen ITC" pitchFamily="66" charset="0"/>
              </a:rPr>
              <a:t>peintre, et </a:t>
            </a:r>
            <a:r>
              <a:rPr lang="fr-CA" sz="2000" b="1" dirty="0" smtClean="0">
                <a:latin typeface="Kristen ITC" pitchFamily="66" charset="0"/>
              </a:rPr>
              <a:t>Denis, </a:t>
            </a:r>
            <a:r>
              <a:rPr lang="fr-CA" sz="2000" b="1" dirty="0" smtClean="0">
                <a:latin typeface="Kristen ITC" pitchFamily="66" charset="0"/>
              </a:rPr>
              <a:t>scientifique, ont décidé d’adopter tous les enfants exclus et démunis. Ils annoncent ce voyage humaniste et artistique sous l’empyrée qui se braise d’étoiles : la constellation de l’oiseau.  </a:t>
            </a:r>
            <a:br>
              <a:rPr lang="fr-CA" sz="2000" b="1" dirty="0" smtClean="0">
                <a:latin typeface="Kristen ITC" pitchFamily="66" charset="0"/>
              </a:rPr>
            </a:br>
            <a:r>
              <a:rPr lang="fr-CA" sz="2000" b="1" dirty="0" smtClean="0">
                <a:latin typeface="Kristen ITC" pitchFamily="66" charset="0"/>
              </a:rPr>
              <a:t> </a:t>
            </a:r>
            <a:br>
              <a:rPr lang="fr-CA" sz="2000" b="1" dirty="0" smtClean="0">
                <a:latin typeface="Kristen ITC" pitchFamily="66" charset="0"/>
              </a:rPr>
            </a:br>
            <a:r>
              <a:rPr lang="fr-CA" sz="2000" b="1" dirty="0" smtClean="0">
                <a:latin typeface="Kristen ITC" pitchFamily="66" charset="0"/>
              </a:rPr>
              <a:t>Ce projet est un achèvement éthique; il symbolise l’union entre la science et les arts visuels.   L’alliance entre </a:t>
            </a:r>
            <a:r>
              <a:rPr lang="fr-CA" sz="2000" b="1" dirty="0" smtClean="0">
                <a:latin typeface="Kristen ITC" pitchFamily="66" charset="0"/>
              </a:rPr>
              <a:t>Marianne </a:t>
            </a:r>
            <a:r>
              <a:rPr lang="fr-CA" sz="2000" b="1" dirty="0" smtClean="0">
                <a:latin typeface="Kristen ITC" pitchFamily="66" charset="0"/>
              </a:rPr>
              <a:t>et Denis </a:t>
            </a:r>
            <a:r>
              <a:rPr lang="fr-CA" sz="2000" b="1" dirty="0" smtClean="0">
                <a:latin typeface="Kristen ITC" pitchFamily="66" charset="0"/>
              </a:rPr>
              <a:t>est une immense empreinte-gravée dans les sous-bois, près d’un ruisseau. Il s’agit d’une série d’anneaux entrelacés et, au centre, le sombre espace se veut une passerelle conduisant sur l’expression, sur la compréhension du monde. </a:t>
            </a:r>
            <a:endParaRPr lang="fr-CA"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fr-CA" smtClean="0"/>
          </a:p>
        </p:txBody>
      </p:sp>
      <p:pic>
        <p:nvPicPr>
          <p:cNvPr id="2050" name="Picture 2"/>
          <p:cNvPicPr>
            <a:picLocks noChangeAspect="1" noChangeArrowheads="1"/>
          </p:cNvPicPr>
          <p:nvPr/>
        </p:nvPicPr>
        <p:blipFill>
          <a:blip r:embed="rId2" cstate="print"/>
          <a:srcRect/>
          <a:stretch>
            <a:fillRect/>
          </a:stretch>
        </p:blipFill>
        <p:spPr bwMode="auto">
          <a:xfrm>
            <a:off x="260648" y="1497831"/>
            <a:ext cx="6264695" cy="7322641"/>
          </a:xfrm>
          <a:prstGeom prst="rect">
            <a:avLst/>
          </a:prstGeom>
          <a:ln>
            <a:noFill/>
          </a:ln>
          <a:effectLst>
            <a:softEdge rad="112500"/>
          </a:effectLst>
        </p:spPr>
      </p:pic>
      <p:sp>
        <p:nvSpPr>
          <p:cNvPr id="4" name="Rectangle 3"/>
          <p:cNvSpPr/>
          <p:nvPr/>
        </p:nvSpPr>
        <p:spPr>
          <a:xfrm>
            <a:off x="548680" y="387985"/>
            <a:ext cx="6048672" cy="1015663"/>
          </a:xfrm>
          <a:prstGeom prst="rect">
            <a:avLst/>
          </a:prstGeom>
        </p:spPr>
        <p:txBody>
          <a:bodyPr wrap="square">
            <a:spAutoFit/>
          </a:bodyPr>
          <a:lstStyle/>
          <a:p>
            <a:r>
              <a:rPr lang="fr-CA" sz="2000" b="1" dirty="0" smtClean="0">
                <a:latin typeface="Kristen ITC" pitchFamily="66" charset="0"/>
              </a:rPr>
              <a:t>Ils s’engagement l’un pour l’autre, pour les autres. De la noirceur de cet espace, toute lumière pourra jaillir, émerger.</a:t>
            </a:r>
            <a:endParaRPr lang="fr-CA"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10000"/>
          </a:blip>
          <a:srcRect/>
          <a:stretch>
            <a:fillRect/>
          </a:stretch>
        </p:blipFill>
        <p:spPr bwMode="auto">
          <a:xfrm>
            <a:off x="692696" y="395536"/>
            <a:ext cx="5923293" cy="8280920"/>
          </a:xfrm>
          <a:prstGeom prst="rect">
            <a:avLst/>
          </a:prstGeom>
          <a:ln>
            <a:noFill/>
          </a:ln>
          <a:effectLst>
            <a:softEdge rad="112500"/>
          </a:effectLst>
        </p:spPr>
      </p:pic>
      <p:sp>
        <p:nvSpPr>
          <p:cNvPr id="5" name="Rectangle 3"/>
          <p:cNvSpPr>
            <a:spLocks noChangeArrowheads="1"/>
          </p:cNvSpPr>
          <p:nvPr/>
        </p:nvSpPr>
        <p:spPr bwMode="auto">
          <a:xfrm>
            <a:off x="476672" y="2333357"/>
            <a:ext cx="4032448" cy="5262979"/>
          </a:xfrm>
          <a:prstGeom prst="rect">
            <a:avLst/>
          </a:prstGeom>
          <a:noFill/>
          <a:ln w="9525">
            <a:noFill/>
            <a:miter lim="800000"/>
            <a:headEnd/>
            <a:tailEnd/>
          </a:ln>
        </p:spPr>
        <p:txBody>
          <a:bodyPr wrap="square" anchor="ctr">
            <a:spAutoFit/>
          </a:bodyPr>
          <a:lstStyle/>
          <a:p>
            <a:pPr algn="just"/>
            <a:r>
              <a:rPr lang="fr-CA" sz="1600" b="1" dirty="0">
                <a:solidFill>
                  <a:schemeClr val="bg1"/>
                </a:solidFill>
                <a:latin typeface="Kristen ITC" pitchFamily="66" charset="0"/>
                <a:ea typeface="Calibri" pitchFamily="34" charset="0"/>
                <a:cs typeface="Times New Roman" pitchFamily="18" charset="0"/>
              </a:rPr>
              <a:t>Alicia Burton est </a:t>
            </a:r>
            <a:endParaRPr lang="fr-CA" sz="1600" b="1" dirty="0" smtClean="0">
              <a:solidFill>
                <a:schemeClr val="bg1"/>
              </a:solidFill>
              <a:latin typeface="Kristen ITC" pitchFamily="66" charset="0"/>
              <a:ea typeface="Calibri" pitchFamily="34" charset="0"/>
              <a:cs typeface="Times New Roman" pitchFamily="18" charset="0"/>
            </a:endParaRPr>
          </a:p>
          <a:p>
            <a:pPr algn="just"/>
            <a:r>
              <a:rPr lang="fr-CA" sz="1600" b="1" dirty="0" smtClean="0">
                <a:solidFill>
                  <a:schemeClr val="bg1"/>
                </a:solidFill>
                <a:latin typeface="Kristen ITC" pitchFamily="66" charset="0"/>
                <a:ea typeface="Calibri" pitchFamily="34" charset="0"/>
                <a:cs typeface="Times New Roman" pitchFamily="18" charset="0"/>
              </a:rPr>
              <a:t>le </a:t>
            </a:r>
            <a:r>
              <a:rPr lang="fr-CA" sz="1600" b="1" dirty="0">
                <a:solidFill>
                  <a:schemeClr val="bg1"/>
                </a:solidFill>
                <a:latin typeface="Kristen ITC" pitchFamily="66" charset="0"/>
                <a:ea typeface="Calibri" pitchFamily="34" charset="0"/>
                <a:cs typeface="Times New Roman" pitchFamily="18" charset="0"/>
              </a:rPr>
              <a:t>pseudonyme de </a:t>
            </a:r>
            <a:endParaRPr lang="fr-CA" sz="1600" b="1" dirty="0" smtClean="0">
              <a:solidFill>
                <a:schemeClr val="bg1"/>
              </a:solidFill>
              <a:latin typeface="Kristen ITC" pitchFamily="66" charset="0"/>
              <a:ea typeface="Calibri" pitchFamily="34" charset="0"/>
              <a:cs typeface="Times New Roman" pitchFamily="18" charset="0"/>
            </a:endParaRPr>
          </a:p>
          <a:p>
            <a:pPr algn="just"/>
            <a:r>
              <a:rPr lang="fr-CA" sz="1600" b="1" dirty="0" smtClean="0">
                <a:solidFill>
                  <a:schemeClr val="bg1"/>
                </a:solidFill>
                <a:latin typeface="Kristen ITC" pitchFamily="66" charset="0"/>
                <a:ea typeface="Calibri" pitchFamily="34" charset="0"/>
                <a:cs typeface="Times New Roman" pitchFamily="18" charset="0"/>
              </a:rPr>
              <a:t>Sandra </a:t>
            </a:r>
            <a:r>
              <a:rPr lang="fr-CA" sz="1600" b="1" dirty="0">
                <a:solidFill>
                  <a:schemeClr val="bg1"/>
                </a:solidFill>
                <a:latin typeface="Kristen ITC" pitchFamily="66" charset="0"/>
                <a:ea typeface="Calibri" pitchFamily="34" charset="0"/>
                <a:cs typeface="Times New Roman" pitchFamily="18" charset="0"/>
              </a:rPr>
              <a:t>Tremblay </a:t>
            </a:r>
            <a:endParaRPr lang="fr-CA" sz="1600" b="1" dirty="0" smtClean="0">
              <a:solidFill>
                <a:schemeClr val="bg1"/>
              </a:solidFill>
              <a:latin typeface="Kristen ITC" pitchFamily="66" charset="0"/>
              <a:ea typeface="Calibri" pitchFamily="34" charset="0"/>
              <a:cs typeface="Times New Roman" pitchFamily="18" charset="0"/>
            </a:endParaRPr>
          </a:p>
          <a:p>
            <a:pPr algn="just"/>
            <a:r>
              <a:rPr lang="fr-CA" sz="1600" b="1" dirty="0" smtClean="0">
                <a:solidFill>
                  <a:schemeClr val="bg1"/>
                </a:solidFill>
                <a:latin typeface="Kristen ITC" pitchFamily="66" charset="0"/>
                <a:ea typeface="Calibri" pitchFamily="34" charset="0"/>
                <a:cs typeface="Times New Roman" pitchFamily="18" charset="0"/>
              </a:rPr>
              <a:t>et </a:t>
            </a:r>
            <a:r>
              <a:rPr lang="fr-CA" sz="1600" b="1" dirty="0">
                <a:solidFill>
                  <a:schemeClr val="bg1"/>
                </a:solidFill>
                <a:latin typeface="Kristen ITC" pitchFamily="66" charset="0"/>
                <a:ea typeface="Calibri" pitchFamily="34" charset="0"/>
                <a:cs typeface="Times New Roman" pitchFamily="18" charset="0"/>
              </a:rPr>
              <a:t>Daniel </a:t>
            </a:r>
            <a:r>
              <a:rPr lang="fr-CA" sz="1600" b="1" dirty="0" err="1" smtClean="0">
                <a:solidFill>
                  <a:schemeClr val="bg1"/>
                </a:solidFill>
                <a:latin typeface="Kristen ITC" pitchFamily="66" charset="0"/>
                <a:ea typeface="Calibri" pitchFamily="34" charset="0"/>
                <a:cs typeface="Times New Roman" pitchFamily="18" charset="0"/>
              </a:rPr>
              <a:t>Coulombe</a:t>
            </a:r>
            <a:endParaRPr lang="fr-CA" sz="1600" b="1" dirty="0" smtClean="0">
              <a:solidFill>
                <a:schemeClr val="bg1"/>
              </a:solidFill>
              <a:latin typeface="Kristen ITC" pitchFamily="66" charset="0"/>
              <a:ea typeface="Calibri" pitchFamily="34" charset="0"/>
              <a:cs typeface="Times New Roman" pitchFamily="18" charset="0"/>
            </a:endParaRPr>
          </a:p>
          <a:p>
            <a:r>
              <a:rPr lang="fr-CA" sz="1600" b="1" dirty="0" smtClean="0">
                <a:solidFill>
                  <a:schemeClr val="bg1"/>
                </a:solidFill>
                <a:latin typeface="Kristen ITC" pitchFamily="66" charset="0"/>
                <a:ea typeface="Calibri" pitchFamily="34" charset="0"/>
                <a:cs typeface="Times New Roman" pitchFamily="18" charset="0"/>
              </a:rPr>
              <a:t>lorsqu’ils </a:t>
            </a:r>
            <a:r>
              <a:rPr lang="fr-CA" sz="1600" b="1" dirty="0">
                <a:solidFill>
                  <a:schemeClr val="bg1"/>
                </a:solidFill>
                <a:latin typeface="Kristen ITC" pitchFamily="66" charset="0"/>
                <a:ea typeface="Calibri" pitchFamily="34" charset="0"/>
                <a:cs typeface="Times New Roman" pitchFamily="18" charset="0"/>
              </a:rPr>
              <a:t>créent en duo. </a:t>
            </a:r>
            <a:r>
              <a:rPr lang="fr-CA" sz="1600" b="1" dirty="0" smtClean="0">
                <a:solidFill>
                  <a:schemeClr val="bg1"/>
                </a:solidFill>
                <a:latin typeface="Kristen ITC" pitchFamily="66" charset="0"/>
              </a:rPr>
              <a:t>Leur démarche artistique se distingue d’autres plus conventionnelles dans la mesure où ils peignent l’œuvre simultanément, en complicité. Engagés socialement, ils ont mis sur pied leur propre ligne vestimentaire VERT (anagramme pour vêtement éthique recyclé transformé) pour combattre l’industrie de la mode, s’adonnent à diverses activités néo-</a:t>
            </a:r>
            <a:r>
              <a:rPr lang="fr-CA" sz="1600" b="1" dirty="0" err="1" smtClean="0">
                <a:solidFill>
                  <a:schemeClr val="bg1"/>
                </a:solidFill>
                <a:latin typeface="Kristen ITC" pitchFamily="66" charset="0"/>
              </a:rPr>
              <a:t>plifiennes</a:t>
            </a:r>
            <a:r>
              <a:rPr lang="fr-CA" sz="1600" b="1" dirty="0" smtClean="0">
                <a:solidFill>
                  <a:schemeClr val="bg1"/>
                </a:solidFill>
                <a:latin typeface="Kristen ITC" pitchFamily="66" charset="0"/>
              </a:rPr>
              <a:t> allant de performance singulière à la création de marionnette géante et de land art dans des jardins privés. www.sandratremblayartiste.com</a:t>
            </a:r>
          </a:p>
          <a:p>
            <a:r>
              <a:rPr lang="fr-CA" sz="1600" b="1" dirty="0" smtClean="0">
                <a:solidFill>
                  <a:schemeClr val="bg1"/>
                </a:solidFill>
                <a:latin typeface="Kristen ITC" pitchFamily="66" charset="0"/>
              </a:rPr>
              <a:t> </a:t>
            </a:r>
            <a:endParaRPr lang="fr-CA" sz="1600" dirty="0" smtClean="0">
              <a:solidFill>
                <a:schemeClr val="bg1"/>
              </a:solidFill>
              <a:latin typeface="Kristen ITC" pitchFamily="66" charset="0"/>
            </a:endParaRPr>
          </a:p>
          <a:p>
            <a:pPr algn="just"/>
            <a:endParaRPr lang="fr-CA" sz="1600" dirty="0" smtClean="0">
              <a:solidFill>
                <a:schemeClr val="bg1"/>
              </a:solidFill>
              <a:latin typeface="Kristen ITC" pitchFamily="66" charset="0"/>
              <a:ea typeface="Calibri" pitchFamily="34" charset="0"/>
              <a:cs typeface="Times New Roman" pitchFamily="18" charset="0"/>
            </a:endParaRPr>
          </a:p>
        </p:txBody>
      </p:sp>
      <p:sp>
        <p:nvSpPr>
          <p:cNvPr id="7" name="TextBox 6"/>
          <p:cNvSpPr txBox="1"/>
          <p:nvPr/>
        </p:nvSpPr>
        <p:spPr>
          <a:xfrm>
            <a:off x="548680" y="7301914"/>
            <a:ext cx="5472608" cy="1446550"/>
          </a:xfrm>
          <a:prstGeom prst="rect">
            <a:avLst/>
          </a:prstGeom>
          <a:noFill/>
        </p:spPr>
        <p:txBody>
          <a:bodyPr wrap="square" rtlCol="0">
            <a:spAutoFit/>
          </a:bodyPr>
          <a:lstStyle/>
          <a:p>
            <a:r>
              <a:rPr lang="fr-CA" sz="1600" b="1" dirty="0" smtClean="0">
                <a:solidFill>
                  <a:schemeClr val="bg1"/>
                </a:solidFill>
                <a:latin typeface="Kristen ITC" pitchFamily="66" charset="0"/>
              </a:rPr>
              <a:t>Les œuvres de ce troisième livre ont été créées sur papier minéral </a:t>
            </a:r>
            <a:r>
              <a:rPr lang="fr-CA" sz="1600" b="1" dirty="0" err="1" smtClean="0">
                <a:solidFill>
                  <a:schemeClr val="bg1"/>
                </a:solidFill>
                <a:latin typeface="Kristen ITC" pitchFamily="66" charset="0"/>
              </a:rPr>
              <a:t>Terraskin</a:t>
            </a:r>
            <a:r>
              <a:rPr lang="fr-CA" sz="1600" b="1" dirty="0" smtClean="0">
                <a:solidFill>
                  <a:schemeClr val="bg1"/>
                </a:solidFill>
                <a:latin typeface="Kristen ITC" pitchFamily="66" charset="0"/>
              </a:rPr>
              <a:t>, à l’encre, à l’acrylique et accompagnées d’un peu de maquillage jetés au recyclage par des femmes accomplies.</a:t>
            </a:r>
          </a:p>
          <a:p>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10000"/>
          </a:blip>
          <a:srcRect/>
          <a:stretch>
            <a:fillRect/>
          </a:stretch>
        </p:blipFill>
        <p:spPr bwMode="auto">
          <a:xfrm>
            <a:off x="620688" y="1691680"/>
            <a:ext cx="5586891" cy="7128792"/>
          </a:xfrm>
          <a:prstGeom prst="rect">
            <a:avLst/>
          </a:prstGeom>
          <a:ln>
            <a:noFill/>
          </a:ln>
          <a:effectLst>
            <a:softEdge rad="112500"/>
          </a:effectLst>
        </p:spPr>
      </p:pic>
      <p:sp>
        <p:nvSpPr>
          <p:cNvPr id="5" name="Rectangle 4"/>
          <p:cNvSpPr/>
          <p:nvPr/>
        </p:nvSpPr>
        <p:spPr>
          <a:xfrm>
            <a:off x="404664" y="179512"/>
            <a:ext cx="6336704" cy="1323439"/>
          </a:xfrm>
          <a:prstGeom prst="rect">
            <a:avLst/>
          </a:prstGeom>
        </p:spPr>
        <p:txBody>
          <a:bodyPr wrap="square">
            <a:spAutoFit/>
          </a:bodyPr>
          <a:lstStyle/>
          <a:p>
            <a:pPr algn="ctr"/>
            <a:r>
              <a:rPr lang="fr-CA" sz="2000" b="1" dirty="0" smtClean="0">
                <a:latin typeface="Kristen ITC" pitchFamily="66" charset="0"/>
              </a:rPr>
              <a:t/>
            </a:r>
            <a:br>
              <a:rPr lang="fr-CA" sz="2000" b="1" dirty="0" smtClean="0">
                <a:latin typeface="Kristen ITC" pitchFamily="66" charset="0"/>
              </a:rPr>
            </a:br>
            <a:r>
              <a:rPr lang="fr-CA" sz="2000" b="1" dirty="0" smtClean="0">
                <a:latin typeface="Kristen ITC" pitchFamily="66" charset="0"/>
              </a:rPr>
              <a:t> </a:t>
            </a:r>
            <a:r>
              <a:rPr lang="fr-CA" sz="2000" b="1" i="1" dirty="0" smtClean="0">
                <a:latin typeface="Kristen ITC" pitchFamily="66" charset="0"/>
              </a:rPr>
              <a:t>Tu es ce soleil aveuglant les étoiles…</a:t>
            </a:r>
            <a:r>
              <a:rPr lang="fr-CA" sz="2000" b="1" dirty="0" smtClean="0">
                <a:latin typeface="Kristen ITC" pitchFamily="66" charset="0"/>
              </a:rPr>
              <a:t/>
            </a:r>
            <a:br>
              <a:rPr lang="fr-CA" sz="2000" b="1" dirty="0" smtClean="0">
                <a:latin typeface="Kristen ITC" pitchFamily="66" charset="0"/>
              </a:rPr>
            </a:br>
            <a:r>
              <a:rPr lang="fr-CA" sz="2000" b="1" i="1" dirty="0" smtClean="0">
                <a:latin typeface="Kristen ITC" pitchFamily="66" charset="0"/>
              </a:rPr>
              <a:t>Je dis que je ne peux rêver la vie sans toi…</a:t>
            </a:r>
            <a:r>
              <a:rPr lang="fr-CA" sz="2000" b="1" dirty="0" smtClean="0">
                <a:latin typeface="Kristen ITC" pitchFamily="66" charset="0"/>
              </a:rPr>
              <a:t/>
            </a:r>
            <a:br>
              <a:rPr lang="fr-CA" sz="2000" b="1" dirty="0" smtClean="0">
                <a:latin typeface="Kristen ITC" pitchFamily="66" charset="0"/>
              </a:rPr>
            </a:br>
            <a:r>
              <a:rPr lang="fr-CA" sz="2000" b="1" i="1" dirty="0" smtClean="0">
                <a:latin typeface="Kristen ITC" pitchFamily="66" charset="0"/>
              </a:rPr>
              <a:t>Maintenant que je vis, que je rêve à la fois…</a:t>
            </a:r>
            <a:endParaRPr lang="fr-C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48" y="310813"/>
            <a:ext cx="6336704" cy="9140964"/>
          </a:xfrm>
          <a:prstGeom prst="rect">
            <a:avLst/>
          </a:prstGeom>
          <a:noFill/>
        </p:spPr>
        <p:txBody>
          <a:bodyPr wrap="square" rtlCol="0">
            <a:spAutoFit/>
          </a:bodyPr>
          <a:lstStyle/>
          <a:p>
            <a:r>
              <a:rPr lang="fr-CA" sz="2000" b="1" dirty="0" smtClean="0">
                <a:latin typeface="Kristen ITC" pitchFamily="66" charset="0"/>
              </a:rPr>
              <a:t>L’éthique, la science et l’art…</a:t>
            </a:r>
          </a:p>
          <a:p>
            <a:r>
              <a:rPr lang="fr-CA" sz="2000" b="1" dirty="0" smtClean="0">
                <a:latin typeface="Kristen ITC" pitchFamily="66" charset="0"/>
              </a:rPr>
              <a:t> </a:t>
            </a:r>
          </a:p>
          <a:p>
            <a:r>
              <a:rPr lang="fr-CA" sz="2000" b="1" dirty="0" err="1" smtClean="0">
                <a:latin typeface="Kristen ITC" pitchFamily="66" charset="0"/>
              </a:rPr>
              <a:t>Sofrida</a:t>
            </a:r>
            <a:r>
              <a:rPr lang="fr-CA" sz="2000" b="1" dirty="0" smtClean="0">
                <a:latin typeface="Kristen ITC" pitchFamily="66" charset="0"/>
              </a:rPr>
              <a:t> est dans la maison de Frank </a:t>
            </a:r>
            <a:r>
              <a:rPr lang="fr-CA" sz="2000" b="1" dirty="0" err="1" smtClean="0">
                <a:latin typeface="Kristen ITC" pitchFamily="66" charset="0"/>
              </a:rPr>
              <a:t>Gehry</a:t>
            </a:r>
            <a:r>
              <a:rPr lang="fr-CA" sz="2000" b="1" dirty="0" smtClean="0">
                <a:latin typeface="Kristen ITC" pitchFamily="66" charset="0"/>
              </a:rPr>
              <a:t>. Elle fait des lectures incroyables : </a:t>
            </a:r>
            <a:r>
              <a:rPr lang="fr-CA" sz="2000" b="1" i="1" dirty="0" smtClean="0">
                <a:latin typeface="Kristen ITC" pitchFamily="66" charset="0"/>
              </a:rPr>
              <a:t>Jeux avec l’infini </a:t>
            </a:r>
            <a:r>
              <a:rPr lang="fr-CA" sz="2000" b="1" dirty="0" smtClean="0">
                <a:latin typeface="Kristen ITC" pitchFamily="66" charset="0"/>
              </a:rPr>
              <a:t>de </a:t>
            </a:r>
            <a:r>
              <a:rPr lang="fr-CA" sz="2000" b="1" dirty="0" err="1" smtClean="0">
                <a:latin typeface="Kristen ITC" pitchFamily="66" charset="0"/>
              </a:rPr>
              <a:t>Roza</a:t>
            </a:r>
            <a:r>
              <a:rPr lang="fr-CA" sz="2000" b="1" dirty="0" smtClean="0">
                <a:latin typeface="Kristen ITC" pitchFamily="66" charset="0"/>
              </a:rPr>
              <a:t> Peter ; </a:t>
            </a:r>
            <a:r>
              <a:rPr lang="fr-CA" sz="2000" b="1" i="1" dirty="0" smtClean="0">
                <a:latin typeface="Kristen ITC" pitchFamily="66" charset="0"/>
              </a:rPr>
              <a:t>L’Éternité dans une heure</a:t>
            </a:r>
            <a:r>
              <a:rPr lang="fr-CA" sz="2000" b="1" dirty="0" smtClean="0">
                <a:latin typeface="Kristen ITC" pitchFamily="66" charset="0"/>
              </a:rPr>
              <a:t> de Daniel </a:t>
            </a:r>
            <a:r>
              <a:rPr lang="fr-CA" sz="2000" b="1" dirty="0" err="1" smtClean="0">
                <a:latin typeface="Kristen ITC" pitchFamily="66" charset="0"/>
              </a:rPr>
              <a:t>Tammet</a:t>
            </a:r>
            <a:r>
              <a:rPr lang="fr-CA" sz="2000" b="1" dirty="0" smtClean="0">
                <a:latin typeface="Kristen ITC" pitchFamily="66" charset="0"/>
              </a:rPr>
              <a:t>…</a:t>
            </a:r>
          </a:p>
          <a:p>
            <a:r>
              <a:rPr lang="fr-CA" sz="2000" b="1" dirty="0" smtClean="0">
                <a:latin typeface="Kristen ITC" pitchFamily="66" charset="0"/>
              </a:rPr>
              <a:t> </a:t>
            </a:r>
          </a:p>
          <a:p>
            <a:r>
              <a:rPr lang="fr-CA" sz="2000" b="1" dirty="0" smtClean="0">
                <a:latin typeface="Kristen ITC" pitchFamily="66" charset="0"/>
              </a:rPr>
              <a:t>Trois fonctions sont liées au monde réel. Décrire la réalité (la science), exprimer la réalité (l’art), prendre contact avec la réalité (l’éthique).</a:t>
            </a:r>
          </a:p>
          <a:p>
            <a:r>
              <a:rPr lang="fr-CA" sz="2000" b="1" dirty="0" smtClean="0">
                <a:latin typeface="Kristen ITC" pitchFamily="66" charset="0"/>
              </a:rPr>
              <a:t> </a:t>
            </a:r>
          </a:p>
          <a:p>
            <a:r>
              <a:rPr lang="fr-CA" sz="2000" b="1" dirty="0" err="1" smtClean="0">
                <a:latin typeface="Kristen ITC" pitchFamily="66" charset="0"/>
              </a:rPr>
              <a:t>Sofrida</a:t>
            </a:r>
            <a:r>
              <a:rPr lang="fr-CA" sz="2000" b="1" dirty="0" smtClean="0">
                <a:latin typeface="Kristen ITC" pitchFamily="66" charset="0"/>
              </a:rPr>
              <a:t> a la conviction que le futur de l’humanité sera beau et bon. Il ressemblera aux projets des visionnaires planétaires : des individus qui partagent l’amoureuse liaison de la science, de l’éthique et de l’art.</a:t>
            </a:r>
          </a:p>
          <a:p>
            <a:r>
              <a:rPr lang="fr-CA" sz="2000" b="1" dirty="0" smtClean="0">
                <a:latin typeface="Kristen ITC" pitchFamily="66" charset="0"/>
              </a:rPr>
              <a:t> </a:t>
            </a:r>
          </a:p>
          <a:p>
            <a:r>
              <a:rPr lang="fr-CA" sz="2000" b="1" dirty="0" smtClean="0">
                <a:latin typeface="Kristen ITC" pitchFamily="66" charset="0"/>
              </a:rPr>
              <a:t>C’est dans la cuisine de sa maison située à Santa Monica, que son ami architecte lui explique l’importance de construire des bâtiments empreints de mouvement. On doit appliquer l’équation lumière- espace-nature-mouvement (caractérisé par la rondeur la forme ovoïdale). Frank </a:t>
            </a:r>
            <a:r>
              <a:rPr lang="fr-CA" sz="2000" b="1" dirty="0" err="1" smtClean="0">
                <a:latin typeface="Kristen ITC" pitchFamily="66" charset="0"/>
              </a:rPr>
              <a:t>Gehry</a:t>
            </a:r>
            <a:r>
              <a:rPr lang="fr-CA" sz="2000" b="1" dirty="0" smtClean="0">
                <a:latin typeface="Kristen ITC" pitchFamily="66" charset="0"/>
              </a:rPr>
              <a:t> est soucieux de l’environnement global : harmonie entre la construction, la ville et les citoyens… des idées d’architecture socialement responsable</a:t>
            </a:r>
            <a:r>
              <a:rPr lang="fr-CA" b="1" dirty="0" smtClean="0">
                <a:latin typeface="Kristen ITC" pitchFamily="66" charset="0"/>
              </a:rPr>
              <a:t>.</a:t>
            </a:r>
          </a:p>
          <a:p>
            <a:endParaRPr lang="fr-CA"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lum bright="-10000"/>
          </a:blip>
          <a:srcRect/>
          <a:stretch>
            <a:fillRect/>
          </a:stretch>
        </p:blipFill>
        <p:spPr bwMode="auto">
          <a:xfrm>
            <a:off x="620688" y="3059832"/>
            <a:ext cx="5584538" cy="5643014"/>
          </a:xfrm>
          <a:prstGeom prst="rect">
            <a:avLst/>
          </a:prstGeom>
          <a:ln>
            <a:noFill/>
          </a:ln>
          <a:effectLst>
            <a:softEdge rad="112500"/>
          </a:effectLst>
        </p:spPr>
      </p:pic>
      <p:sp>
        <p:nvSpPr>
          <p:cNvPr id="5" name="Rectangle 4"/>
          <p:cNvSpPr/>
          <p:nvPr/>
        </p:nvSpPr>
        <p:spPr>
          <a:xfrm>
            <a:off x="332656" y="433279"/>
            <a:ext cx="6264696" cy="2554545"/>
          </a:xfrm>
          <a:prstGeom prst="rect">
            <a:avLst/>
          </a:prstGeom>
        </p:spPr>
        <p:txBody>
          <a:bodyPr wrap="square">
            <a:spAutoFit/>
          </a:bodyPr>
          <a:lstStyle/>
          <a:p>
            <a:r>
              <a:rPr lang="fr-CA" sz="2000" b="1" dirty="0" smtClean="0">
                <a:latin typeface="Kristen ITC" pitchFamily="66" charset="0"/>
              </a:rPr>
              <a:t>L’architecture est partie intégrante du monde parce qu’il s’agit d’un acte de création. Les maisons dansantes et tordues de monsieur </a:t>
            </a:r>
            <a:r>
              <a:rPr lang="fr-CA" sz="2000" b="1" dirty="0" err="1" smtClean="0">
                <a:latin typeface="Kristen ITC" pitchFamily="66" charset="0"/>
              </a:rPr>
              <a:t>Gehry</a:t>
            </a:r>
            <a:r>
              <a:rPr lang="fr-CA" sz="2000" b="1" dirty="0" smtClean="0">
                <a:latin typeface="Kristen ITC" pitchFamily="66" charset="0"/>
              </a:rPr>
              <a:t> nous plongent dans un état second. </a:t>
            </a:r>
          </a:p>
          <a:p>
            <a:endParaRPr lang="fr-CA" sz="2000" b="1" dirty="0" smtClean="0">
              <a:latin typeface="Kristen ITC" pitchFamily="66" charset="0"/>
            </a:endParaRPr>
          </a:p>
          <a:p>
            <a:r>
              <a:rPr lang="fr-CA" sz="2000" b="1" dirty="0" smtClean="0">
                <a:latin typeface="Kristen ITC" pitchFamily="66" charset="0"/>
              </a:rPr>
              <a:t>Les humains sont sensibles à la représentation intérieure du monde qu’il habite: non-violence, équité, esthétisme-beauté, mystère.</a:t>
            </a:r>
            <a:endParaRPr lang="fr-CA"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0648" y="323528"/>
            <a:ext cx="633670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Être environnementaliste, artiste et biologiste</a:t>
            </a:r>
            <a:endParaRPr kumimoji="0" lang="fr-CA" sz="1800" b="0"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effectLst/>
              <a:latin typeface="Kristen ITC"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Kristen ITC" pitchFamily="66" charset="0"/>
                <a:ea typeface="Times New Roman" pitchFamily="18" charset="0"/>
                <a:cs typeface="Arial" pitchFamily="34" charset="0"/>
              </a:rPr>
              <a:t>John Todd est un biologiste utilisant les principes d’ingénierie écologique. Il cherche à résoudre les problèmes de production alimentaire et les systèmes d’épuration des eaux usées. En compagnie de son épouse écrivaine et artiste— Nancy Jack est diplômée en danse—, ils estiment que la science a besoin d'un « visage humain », d’un visage artistique.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600" b="1" i="0" u="none" strike="noStrike" cap="none" normalizeH="0" baseline="0" dirty="0" smtClean="0">
              <a:ln>
                <a:noFill/>
              </a:ln>
              <a:effectLst/>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Kristen ITC" pitchFamily="66" charset="0"/>
                <a:ea typeface="Times New Roman" pitchFamily="18" charset="0"/>
                <a:cs typeface="Arial" pitchFamily="34" charset="0"/>
              </a:rPr>
              <a:t>Todd a créé des écosystèmes miniatures (</a:t>
            </a:r>
            <a:r>
              <a:rPr kumimoji="0" lang="fr-FR" sz="1600" b="1" i="0" u="none" strike="noStrike" cap="none" normalizeH="0" baseline="0" dirty="0" err="1" smtClean="0">
                <a:ln>
                  <a:noFill/>
                </a:ln>
                <a:effectLst/>
                <a:latin typeface="Kristen ITC" pitchFamily="66" charset="0"/>
                <a:ea typeface="Times New Roman" pitchFamily="18" charset="0"/>
                <a:cs typeface="Arial" pitchFamily="34" charset="0"/>
              </a:rPr>
              <a:t>phytoremédiation</a:t>
            </a:r>
            <a:r>
              <a:rPr kumimoji="0" lang="fr-FR" sz="1600" b="1" i="0" u="none" strike="noStrike" cap="none" normalizeH="0" baseline="0" dirty="0" smtClean="0">
                <a:ln>
                  <a:noFill/>
                </a:ln>
                <a:effectLst/>
                <a:latin typeface="Kristen ITC" pitchFamily="66" charset="0"/>
                <a:ea typeface="Times New Roman" pitchFamily="18" charset="0"/>
                <a:cs typeface="Arial" pitchFamily="34" charset="0"/>
              </a:rPr>
              <a:t>), auto-suffisants, amenant les principes écologiques au service des besoins humains. Leur « îlot vivant » est un ensemble d’interrelations entre des communautés diverses de bactéries, micro-organismes, algues, plantes, arbres, escargots, poissons et autres créatures vivantes</a:t>
            </a:r>
            <a:r>
              <a:rPr lang="fr-FR" sz="1600" b="1" dirty="0" smtClean="0">
                <a:latin typeface="Kristen ITC" pitchFamily="66"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smtClean="0">
              <a:solidFill>
                <a:srgbClr val="252525"/>
              </a:solidFill>
              <a:latin typeface="Kristen ITC"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lum bright="-10000"/>
          </a:blip>
          <a:srcRect/>
          <a:stretch>
            <a:fillRect/>
          </a:stretch>
        </p:blipFill>
        <p:spPr bwMode="auto">
          <a:xfrm>
            <a:off x="188640" y="4499992"/>
            <a:ext cx="3867150" cy="3857625"/>
          </a:xfrm>
          <a:prstGeom prst="rect">
            <a:avLst/>
          </a:prstGeom>
          <a:ln>
            <a:noFill/>
          </a:ln>
          <a:effectLst>
            <a:softEdge rad="112500"/>
          </a:effectLst>
        </p:spPr>
      </p:pic>
      <p:sp>
        <p:nvSpPr>
          <p:cNvPr id="8" name="TextBox 7"/>
          <p:cNvSpPr txBox="1"/>
          <p:nvPr/>
        </p:nvSpPr>
        <p:spPr>
          <a:xfrm>
            <a:off x="4149080" y="4409975"/>
            <a:ext cx="2592288" cy="4770537"/>
          </a:xfrm>
          <a:prstGeom prst="rect">
            <a:avLst/>
          </a:prstGeom>
          <a:noFill/>
        </p:spPr>
        <p:txBody>
          <a:bodyPr wrap="square" rtlCol="0">
            <a:spAutoFit/>
          </a:bodyPr>
          <a:lstStyle/>
          <a:p>
            <a:pPr lvl="0"/>
            <a:r>
              <a:rPr lang="fr-CA" sz="1400" b="1" dirty="0" smtClean="0">
                <a:latin typeface="Kristen ITC" pitchFamily="66" charset="0"/>
                <a:ea typeface="Calibri" pitchFamily="34" charset="0"/>
                <a:cs typeface="Times New Roman" pitchFamily="18" charset="0"/>
              </a:rPr>
              <a:t>Le bio mim</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tisme est une science qui s</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inspire des observations dans la nature. En Ing</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nierie, dans le pass</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 on s</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est inspir</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e du tibia pour construire la Tour Effel en France ou encore d</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un n</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nuphar d</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Amazonie pour le Crystal Palace en Angleterre. Aujourd</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hui, la compr</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hension de l</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aile  de libellule (une structure qui permet 40 fois plus de solidit</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 pour les mat</a:t>
            </a:r>
            <a:r>
              <a:rPr lang="fr-CA" sz="1400" b="1" dirty="0" smtClean="0">
                <a:latin typeface="Calibri"/>
                <a:ea typeface="Calibri" pitchFamily="34" charset="0"/>
                <a:cs typeface="Times New Roman" pitchFamily="18" charset="0"/>
              </a:rPr>
              <a:t>é</a:t>
            </a:r>
            <a:r>
              <a:rPr lang="fr-CA" sz="1400" b="1" dirty="0" smtClean="0">
                <a:latin typeface="Kristen ITC" pitchFamily="66" charset="0"/>
                <a:ea typeface="Calibri" pitchFamily="34" charset="0"/>
                <a:cs typeface="Times New Roman" pitchFamily="18" charset="0"/>
              </a:rPr>
              <a:t>riaux) contribue </a:t>
            </a:r>
            <a:r>
              <a:rPr lang="fr-CA" sz="1400" b="1" dirty="0" smtClean="0">
                <a:latin typeface="Calibri"/>
                <a:ea typeface="Calibri" pitchFamily="34" charset="0"/>
                <a:cs typeface="Times New Roman" pitchFamily="18" charset="0"/>
              </a:rPr>
              <a:t>à</a:t>
            </a:r>
            <a:r>
              <a:rPr lang="fr-CA" sz="1400" b="1" dirty="0" smtClean="0">
                <a:latin typeface="Kristen ITC" pitchFamily="66" charset="0"/>
                <a:ea typeface="Calibri" pitchFamily="34" charset="0"/>
                <a:cs typeface="Times New Roman" pitchFamily="18" charset="0"/>
              </a:rPr>
              <a:t> l</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origine d</a:t>
            </a:r>
            <a:r>
              <a:rPr lang="fr-CA" sz="1400" b="1" dirty="0" smtClean="0">
                <a:latin typeface="Calibri"/>
                <a:ea typeface="Calibri" pitchFamily="34" charset="0"/>
                <a:cs typeface="Times New Roman" pitchFamily="18" charset="0"/>
              </a:rPr>
              <a:t>’</a:t>
            </a:r>
            <a:r>
              <a:rPr lang="fr-CA" sz="1400" b="1" dirty="0" smtClean="0">
                <a:latin typeface="Kristen ITC" pitchFamily="66" charset="0"/>
                <a:ea typeface="Calibri" pitchFamily="34" charset="0"/>
                <a:cs typeface="Times New Roman" pitchFamily="18" charset="0"/>
              </a:rPr>
              <a:t>immeubles socialement responsables</a:t>
            </a:r>
            <a:r>
              <a:rPr lang="fr-CA" sz="1400" b="1" dirty="0" smtClean="0">
                <a:latin typeface="Calibri"/>
                <a:ea typeface="Calibri" pitchFamily="34" charset="0"/>
                <a:cs typeface="Times New Roman" pitchFamily="18" charset="0"/>
              </a:rPr>
              <a:t> </a:t>
            </a:r>
            <a:r>
              <a:rPr lang="fr-CA" sz="1400" b="1" dirty="0" smtClean="0">
                <a:latin typeface="Kristen ITC" pitchFamily="66" charset="0"/>
                <a:ea typeface="Calibri" pitchFamily="34" charset="0"/>
                <a:cs typeface="Times New Roman" pitchFamily="18" charset="0"/>
              </a:rPr>
              <a:t>: espace, nature, mouvement, lumi</a:t>
            </a:r>
            <a:r>
              <a:rPr lang="fr-CA" sz="1400" b="1" dirty="0" smtClean="0">
                <a:latin typeface="Calibri"/>
                <a:ea typeface="Calibri" pitchFamily="34" charset="0"/>
                <a:cs typeface="Times New Roman" pitchFamily="18" charset="0"/>
              </a:rPr>
              <a:t>è</a:t>
            </a:r>
            <a:r>
              <a:rPr lang="fr-CA" sz="1400" b="1" dirty="0" smtClean="0">
                <a:latin typeface="Kristen ITC" pitchFamily="66" charset="0"/>
                <a:ea typeface="Calibri" pitchFamily="34" charset="0"/>
                <a:cs typeface="Times New Roman" pitchFamily="18" charset="0"/>
              </a:rPr>
              <a:t>re.</a:t>
            </a:r>
            <a:endParaRPr lang="fr-CA" sz="1400" b="1" dirty="0" smtClean="0">
              <a:latin typeface="Arial" pitchFamily="34" charset="0"/>
              <a:cs typeface="Arial" pitchFamily="34" charset="0"/>
            </a:endParaRPr>
          </a:p>
          <a:p>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10000"/>
          </a:blip>
          <a:srcRect/>
          <a:stretch>
            <a:fillRect/>
          </a:stretch>
        </p:blipFill>
        <p:spPr bwMode="auto">
          <a:xfrm>
            <a:off x="1340768" y="3635896"/>
            <a:ext cx="4423859" cy="5184576"/>
          </a:xfrm>
          <a:prstGeom prst="rect">
            <a:avLst/>
          </a:prstGeom>
          <a:ln>
            <a:noFill/>
          </a:ln>
          <a:effectLst>
            <a:softEdge rad="112500"/>
          </a:effectLst>
        </p:spPr>
      </p:pic>
      <p:sp>
        <p:nvSpPr>
          <p:cNvPr id="6" name="Rectangle 5"/>
          <p:cNvSpPr/>
          <p:nvPr/>
        </p:nvSpPr>
        <p:spPr>
          <a:xfrm>
            <a:off x="260648" y="291584"/>
            <a:ext cx="6264696" cy="3416320"/>
          </a:xfrm>
          <a:prstGeom prst="rect">
            <a:avLst/>
          </a:prstGeom>
        </p:spPr>
        <p:txBody>
          <a:bodyPr wrap="square">
            <a:spAutoFit/>
          </a:bodyPr>
          <a:lstStyle/>
          <a:p>
            <a:pPr lvl="0" algn="just" eaLnBrk="1" hangingPunct="1"/>
            <a:r>
              <a:rPr lang="fr-FR" sz="1800" dirty="0" smtClean="0">
                <a:latin typeface="Kristen ITC" pitchFamily="66" charset="0"/>
                <a:ea typeface="Times New Roman" pitchFamily="18" charset="0"/>
                <a:cs typeface="Arial" pitchFamily="34" charset="0"/>
              </a:rPr>
              <a:t>Les bactéries consomment les eaux usées et transforment l</a:t>
            </a:r>
            <a:r>
              <a:rPr lang="fr-FR" sz="1800" dirty="0" smtClean="0">
                <a:latin typeface="Kristen ITC" pitchFamily="66" charset="0"/>
                <a:ea typeface="Times New Roman" pitchFamily="18" charset="0"/>
                <a:cs typeface="Arial" pitchFamily="34" charset="0"/>
                <a:hlinkClick r:id="rId3" tooltip="Ammoniaque"/>
              </a:rPr>
              <a:t>‘</a:t>
            </a:r>
            <a:r>
              <a:rPr lang="fr-FR" sz="1800" dirty="0" err="1" smtClean="0">
                <a:latin typeface="Kristen ITC" pitchFamily="66" charset="0"/>
                <a:ea typeface="Times New Roman" pitchFamily="18" charset="0"/>
                <a:cs typeface="Arial" pitchFamily="34" charset="0"/>
              </a:rPr>
              <a:t>amoniaque</a:t>
            </a:r>
            <a:r>
              <a:rPr lang="fr-FR" sz="1800" dirty="0" smtClean="0">
                <a:latin typeface="Kristen ITC" pitchFamily="66" charset="0"/>
                <a:ea typeface="Times New Roman" pitchFamily="18" charset="0"/>
                <a:cs typeface="Arial" pitchFamily="34" charset="0"/>
              </a:rPr>
              <a:t> en  nitrates. Les nitrates servent de nourriture aux algues et de fertilisant aux plantes aquatiques. Le zooplancton et les escargots consomment les algues, les poissons mangent le zooplancton, les joncs, roseaux et jacinthes d’eau, dépurent les toxines, les arbres absorbent les métaux lourds, etc. L’eau usée devient consommable et l’environnement devient un fusionnement intégral</a:t>
            </a:r>
            <a:r>
              <a:rPr lang="fr-FR" sz="1800" b="1" dirty="0" smtClean="0">
                <a:latin typeface="Kristen ITC" pitchFamily="66" charset="0"/>
                <a:ea typeface="Times New Roman" pitchFamily="18" charset="0"/>
                <a:cs typeface="Arial" pitchFamily="34" charset="0"/>
              </a:rPr>
              <a:t> </a:t>
            </a:r>
            <a:r>
              <a:rPr lang="fr-FR" sz="1800" dirty="0" smtClean="0">
                <a:latin typeface="Kristen ITC" pitchFamily="66" charset="0"/>
                <a:ea typeface="Times New Roman" pitchFamily="18" charset="0"/>
                <a:cs typeface="Arial" pitchFamily="34" charset="0"/>
              </a:rPr>
              <a:t>: lumière, mouvement, nature, espace ! Ces dernières années, on y a ajouté des œuvres artistiques (sculptures) à la surface des ilots.</a:t>
            </a:r>
            <a:endParaRPr lang="fr-FR" sz="1800" dirty="0" smtClean="0">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11800" y="1979712"/>
            <a:ext cx="5618094" cy="6882164"/>
          </a:xfrm>
          <a:prstGeom prst="rect">
            <a:avLst/>
          </a:prstGeom>
          <a:ln>
            <a:noFill/>
          </a:ln>
          <a:effectLst>
            <a:softEdge rad="112500"/>
          </a:effectLst>
        </p:spPr>
      </p:pic>
      <p:sp>
        <p:nvSpPr>
          <p:cNvPr id="19457" name="Rectangle 1"/>
          <p:cNvSpPr>
            <a:spLocks noChangeArrowheads="1"/>
          </p:cNvSpPr>
          <p:nvPr/>
        </p:nvSpPr>
        <p:spPr bwMode="auto">
          <a:xfrm>
            <a:off x="404664" y="338044"/>
            <a:ext cx="62646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Plusieurs artistes s’inspirent de dame nature pour créer de l’art éphémère; un art rappelant aux êtres humains qu’ils ne sont que passage de la vie; que le paysage sert de support à l’expression artistique –notamment Andy </a:t>
            </a:r>
            <a:r>
              <a:rPr kumimoji="0" lang="fr-CA" sz="16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Goldworthy</a:t>
            </a:r>
            <a:r>
              <a:rPr kumimoji="0" lang="fr-CA" sz="16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 In Situ, Land Art… ces œuvres sont parfois gigantesques, dont la spirale de </a:t>
            </a:r>
            <a:r>
              <a:rPr kumimoji="0" lang="fr-CA" sz="1600" b="1" i="0" u="none" strike="noStrike" cap="none" normalizeH="0" baseline="0" dirty="0" err="1" smtClean="0">
                <a:ln>
                  <a:noFill/>
                </a:ln>
                <a:solidFill>
                  <a:schemeClr val="tx1"/>
                </a:solidFill>
                <a:effectLst/>
                <a:latin typeface="Kristen ITC" pitchFamily="66" charset="0"/>
                <a:ea typeface="Calibri" pitchFamily="34" charset="0"/>
                <a:cs typeface="Times New Roman" pitchFamily="18" charset="0"/>
              </a:rPr>
              <a:t>Smithson</a:t>
            </a:r>
            <a:r>
              <a:rPr kumimoji="0" lang="fr-CA" sz="16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a:t>
            </a:r>
            <a:endParaRPr kumimoji="0" lang="fr-CA" sz="1600" b="1" i="0" u="none" strike="noStrike" cap="none" normalizeH="0" baseline="0" dirty="0" smtClean="0">
              <a:ln>
                <a:noFill/>
              </a:ln>
              <a:solidFill>
                <a:schemeClr val="tx1"/>
              </a:solidFill>
              <a:effectLst/>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32656" y="379119"/>
            <a:ext cx="6237312" cy="8248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0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Les mathématiques : la science des structures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CA" sz="17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17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Une vie de séquences. On mesure tout : le prix des choses, le poids, la longueur, la durée, l’âge, le début et la fin. Des mesures basées sur notre corps : 1 pied, 1 pouce, une main pour le cheval, une coudée, une brasse. Et puis, un jour, les humains s’entendent sur une mesure universelle : le mètre, mesure provenant de l’intangible, de la vitesse de la lumière (une distance).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CA" sz="17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17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Au primaire, </a:t>
            </a:r>
            <a:r>
              <a:rPr kumimoji="0" lang="fr-CA" sz="17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Sofrida</a:t>
            </a:r>
            <a:r>
              <a:rPr kumimoji="0" lang="fr-CA" sz="17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a apprit le calcul avec les doigts des mains : des tables de neuf, des tables de huit. Tout n’est qu’addition ou soustraction. Au secondaire, elle a découvert John Nash, prix Nobel de la paix pour ses travaux mathématiques qui démontrent un possible équilibre dans des situations de conflits. Personne ne doit être perdant.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CA" sz="17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1700" b="1" i="0" u="none" strike="noStrike" cap="none" normalizeH="0" baseline="0" dirty="0" smtClean="0">
                <a:ln>
                  <a:noFill/>
                </a:ln>
                <a:solidFill>
                  <a:schemeClr val="tx1"/>
                </a:solidFill>
                <a:effectLst/>
                <a:latin typeface="Kristen ITC" pitchFamily="66" charset="0"/>
                <a:ea typeface="Calibri" pitchFamily="34" charset="0"/>
                <a:cs typeface="Times New Roman" pitchFamily="18" charset="0"/>
              </a:rPr>
              <a:t>Également, c’est ce professeur qui lui aide à comprendre l’importance des symétries en débutant les exemples avec les estampes d’Escher. Puis elle fait le lien avec la géométrie dans la nature, les fractales des minéraux et l’art abstrait. En mathématiques, elle apprend que les fractales (répétition de structures à différentes échelles, autosimilarité) sont devenues aussi une façon de peindre et de créer car il existe une immensité de variété de ce type de figures.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CA" sz="1700" b="1" i="0" u="none" strike="noStrike" cap="none" normalizeH="0" baseline="0" dirty="0" smtClean="0">
              <a:ln>
                <a:noFill/>
              </a:ln>
              <a:solidFill>
                <a:schemeClr val="tx1"/>
              </a:solidFill>
              <a:effectLst/>
              <a:latin typeface="Kristen ITC"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1700" b="1" i="0" u="none" strike="noStrike" cap="none" normalizeH="0" baseline="0" dirty="0" err="1" smtClean="0">
                <a:ln>
                  <a:noFill/>
                </a:ln>
                <a:solidFill>
                  <a:schemeClr val="tx1"/>
                </a:solidFill>
                <a:effectLst/>
                <a:latin typeface="Kristen ITC" pitchFamily="66" charset="0"/>
                <a:ea typeface="Times New Roman" pitchFamily="18" charset="0"/>
                <a:cs typeface="Arial" pitchFamily="34" charset="0"/>
              </a:rPr>
              <a:t>Sofrida</a:t>
            </a:r>
            <a:r>
              <a:rPr kumimoji="0" lang="fr-CA" sz="1700" b="1" i="0" u="none" strike="noStrike" cap="none" normalizeH="0" baseline="0" dirty="0" smtClean="0">
                <a:ln>
                  <a:noFill/>
                </a:ln>
                <a:solidFill>
                  <a:schemeClr val="tx1"/>
                </a:solidFill>
                <a:effectLst/>
                <a:latin typeface="Kristen ITC" pitchFamily="66" charset="0"/>
                <a:ea typeface="Times New Roman" pitchFamily="18" charset="0"/>
                <a:cs typeface="Arial" pitchFamily="34" charset="0"/>
              </a:rPr>
              <a:t> est membre du club des origamis de son école. Elle découvre le jeu, le quotidien comme la recherche, bref, les mathématiques tout autour d’elle.</a:t>
            </a:r>
            <a:endParaRPr kumimoji="0" lang="fr-CA" sz="1700" b="1" i="0" u="none" strike="noStrike" cap="none" normalizeH="0" baseline="0" dirty="0" smtClean="0">
              <a:ln>
                <a:noFill/>
              </a:ln>
              <a:solidFill>
                <a:schemeClr val="tx1"/>
              </a:solidFill>
              <a:effectLst/>
              <a:latin typeface="Kristen ITC" pitchFamily="66"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7293</TotalTime>
  <Words>1179</Words>
  <Application>Microsoft Office PowerPoint</Application>
  <PresentationFormat>On-screen Show (4:3)</PresentationFormat>
  <Paragraphs>114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뿿퉐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allen</dc:creator>
  <cp:lastModifiedBy>Dan</cp:lastModifiedBy>
  <cp:revision>217</cp:revision>
  <dcterms:created xsi:type="dcterms:W3CDTF">2009-07-01T15:44:41Z</dcterms:created>
  <dcterms:modified xsi:type="dcterms:W3CDTF">2016-10-23T18:27:31Z</dcterms:modified>
</cp:coreProperties>
</file>