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26"/>
  </p:notesMasterIdLst>
  <p:sldIdLst>
    <p:sldId id="386" r:id="rId2"/>
    <p:sldId id="387" r:id="rId3"/>
    <p:sldId id="404" r:id="rId4"/>
    <p:sldId id="405" r:id="rId5"/>
    <p:sldId id="406" r:id="rId6"/>
    <p:sldId id="407" r:id="rId7"/>
    <p:sldId id="410" r:id="rId8"/>
    <p:sldId id="409" r:id="rId9"/>
    <p:sldId id="411" r:id="rId10"/>
    <p:sldId id="412" r:id="rId11"/>
    <p:sldId id="413" r:id="rId12"/>
    <p:sldId id="416" r:id="rId13"/>
    <p:sldId id="417" r:id="rId14"/>
    <p:sldId id="418" r:id="rId15"/>
    <p:sldId id="420" r:id="rId16"/>
    <p:sldId id="389" r:id="rId17"/>
    <p:sldId id="419" r:id="rId18"/>
    <p:sldId id="408" r:id="rId19"/>
    <p:sldId id="391" r:id="rId20"/>
    <p:sldId id="399" r:id="rId21"/>
    <p:sldId id="400" r:id="rId22"/>
    <p:sldId id="393" r:id="rId23"/>
    <p:sldId id="396" r:id="rId24"/>
    <p:sldId id="392" r:id="rId25"/>
  </p:sldIdLst>
  <p:sldSz cx="6858000" cy="9144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499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8151" autoAdjust="0"/>
  </p:normalViewPr>
  <p:slideViewPr>
    <p:cSldViewPr>
      <p:cViewPr>
        <p:scale>
          <a:sx n="64" d="100"/>
          <a:sy n="64" d="100"/>
        </p:scale>
        <p:origin x="-1968"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fr-FR"/>
          </a:p>
        </p:txBody>
      </p:sp>
      <p:sp>
        <p:nvSpPr>
          <p:cNvPr id="135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fr-FR"/>
          </a:p>
        </p:txBody>
      </p:sp>
      <p:sp>
        <p:nvSpPr>
          <p:cNvPr id="14340"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fr-FR" altLang="fr-FR" noProof="0" smtClean="0"/>
              <a:t>Click to edit Master text styles</a:t>
            </a:r>
          </a:p>
          <a:p>
            <a:pPr lvl="1"/>
            <a:r>
              <a:rPr lang="fr-FR" altLang="fr-FR" noProof="0" smtClean="0"/>
              <a:t>Second level</a:t>
            </a:r>
          </a:p>
          <a:p>
            <a:pPr lvl="2"/>
            <a:r>
              <a:rPr lang="fr-FR" altLang="fr-FR" noProof="0" smtClean="0"/>
              <a:t>Third level</a:t>
            </a:r>
          </a:p>
          <a:p>
            <a:pPr lvl="3"/>
            <a:r>
              <a:rPr lang="fr-FR" altLang="fr-FR" noProof="0" smtClean="0"/>
              <a:t>Fourth level</a:t>
            </a:r>
          </a:p>
          <a:p>
            <a:pPr lvl="4"/>
            <a:r>
              <a:rPr lang="fr-FR" altLang="fr-FR" noProof="0" smtClean="0"/>
              <a:t>Fifth level</a:t>
            </a:r>
          </a:p>
        </p:txBody>
      </p:sp>
      <p:sp>
        <p:nvSpPr>
          <p:cNvPr id="135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fr-FR"/>
          </a:p>
        </p:txBody>
      </p:sp>
      <p:sp>
        <p:nvSpPr>
          <p:cNvPr id="135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AC7ADE65-9263-443F-AD7F-A6419066436D}"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096963" y="4732338"/>
            <a:ext cx="2228850" cy="3175"/>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532188" y="4732338"/>
            <a:ext cx="2228850" cy="3175"/>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405188" y="4700588"/>
            <a:ext cx="34925" cy="61912"/>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342900" y="4933072"/>
            <a:ext cx="6229350" cy="1524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342900" y="1911643"/>
            <a:ext cx="6229350" cy="26416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fr-FR" altLang="fr-FR"/>
          </a:p>
        </p:txBody>
      </p:sp>
      <p:sp>
        <p:nvSpPr>
          <p:cNvPr id="8" name="Slide Number Placeholder 15"/>
          <p:cNvSpPr>
            <a:spLocks noGrp="1"/>
          </p:cNvSpPr>
          <p:nvPr>
            <p:ph type="sldNum" sz="quarter" idx="11"/>
          </p:nvPr>
        </p:nvSpPr>
        <p:spPr/>
        <p:txBody>
          <a:bodyPr/>
          <a:lstStyle>
            <a:lvl1pPr>
              <a:defRPr/>
            </a:lvl1pPr>
          </a:lstStyle>
          <a:p>
            <a:pPr>
              <a:defRPr/>
            </a:pPr>
            <a:fld id="{E3B84D02-FE86-4F2C-A7E6-AB7F43DE265D}" type="slidenum">
              <a:rPr lang="fr-FR" altLang="fr-FR"/>
              <a:pPr>
                <a:defRPr/>
              </a:pPr>
              <a:t>‹#›</a:t>
            </a:fld>
            <a:endParaRPr lang="fr-FR" altLang="fr-FR"/>
          </a:p>
        </p:txBody>
      </p:sp>
      <p:sp>
        <p:nvSpPr>
          <p:cNvPr id="10" name="Footer Placeholder 16"/>
          <p:cNvSpPr>
            <a:spLocks noGrp="1"/>
          </p:cNvSpPr>
          <p:nvPr>
            <p:ph type="ftr" sz="quarter" idx="12"/>
          </p:nvPr>
        </p:nvSpPr>
        <p:spPr/>
        <p:txBody>
          <a:bodyPr/>
          <a:lstStyle>
            <a:lvl1pPr>
              <a:defRPr/>
            </a:lvl1pPr>
          </a:lstStyle>
          <a:p>
            <a:pPr>
              <a:defRPr/>
            </a:pPr>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fr-FR" altLang="fr-FR"/>
          </a:p>
        </p:txBody>
      </p:sp>
      <p:sp>
        <p:nvSpPr>
          <p:cNvPr id="5" name="Footer Placeholder 9"/>
          <p:cNvSpPr>
            <a:spLocks noGrp="1"/>
          </p:cNvSpPr>
          <p:nvPr>
            <p:ph type="ftr" sz="quarter" idx="11"/>
          </p:nvPr>
        </p:nvSpPr>
        <p:spPr/>
        <p:txBody>
          <a:bodyPr/>
          <a:lstStyle>
            <a:lvl1pPr>
              <a:defRPr/>
            </a:lvl1pPr>
          </a:lstStyle>
          <a:p>
            <a:pPr>
              <a:defRPr/>
            </a:pPr>
            <a:endParaRPr lang="fr-FR" altLang="fr-FR"/>
          </a:p>
        </p:txBody>
      </p:sp>
      <p:sp>
        <p:nvSpPr>
          <p:cNvPr id="6" name="Slide Number Placeholder 21"/>
          <p:cNvSpPr>
            <a:spLocks noGrp="1"/>
          </p:cNvSpPr>
          <p:nvPr>
            <p:ph type="sldNum" sz="quarter" idx="12"/>
          </p:nvPr>
        </p:nvSpPr>
        <p:spPr/>
        <p:txBody>
          <a:bodyPr/>
          <a:lstStyle>
            <a:lvl1pPr>
              <a:defRPr/>
            </a:lvl1pPr>
          </a:lstStyle>
          <a:p>
            <a:pPr>
              <a:defRPr/>
            </a:pPr>
            <a:fld id="{13B142D1-1C0E-4C96-9F23-18794DB7C17C}" type="slidenum">
              <a:rPr lang="fr-FR" altLang="fr-FR"/>
              <a:pPr>
                <a:defRPr/>
              </a:pPr>
              <a:t>‹#›</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fr-FR" altLang="fr-FR"/>
          </a:p>
        </p:txBody>
      </p:sp>
      <p:sp>
        <p:nvSpPr>
          <p:cNvPr id="5" name="Footer Placeholder 9"/>
          <p:cNvSpPr>
            <a:spLocks noGrp="1"/>
          </p:cNvSpPr>
          <p:nvPr>
            <p:ph type="ftr" sz="quarter" idx="11"/>
          </p:nvPr>
        </p:nvSpPr>
        <p:spPr/>
        <p:txBody>
          <a:bodyPr/>
          <a:lstStyle>
            <a:lvl1pPr>
              <a:defRPr/>
            </a:lvl1pPr>
          </a:lstStyle>
          <a:p>
            <a:pPr>
              <a:defRPr/>
            </a:pPr>
            <a:endParaRPr lang="fr-FR" altLang="fr-FR"/>
          </a:p>
        </p:txBody>
      </p:sp>
      <p:sp>
        <p:nvSpPr>
          <p:cNvPr id="6" name="Slide Number Placeholder 21"/>
          <p:cNvSpPr>
            <a:spLocks noGrp="1"/>
          </p:cNvSpPr>
          <p:nvPr>
            <p:ph type="sldNum" sz="quarter" idx="12"/>
          </p:nvPr>
        </p:nvSpPr>
        <p:spPr/>
        <p:txBody>
          <a:bodyPr/>
          <a:lstStyle>
            <a:lvl1pPr>
              <a:defRPr/>
            </a:lvl1pPr>
          </a:lstStyle>
          <a:p>
            <a:pPr>
              <a:defRPr/>
            </a:pPr>
            <a:fld id="{1E84D29F-9EB7-473C-B139-0939FFD89535}" type="slidenum">
              <a:rPr lang="fr-FR" altLang="fr-FR"/>
              <a:pPr>
                <a:defRPr/>
              </a:pPr>
              <a:t>‹#›</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342900" y="2032000"/>
            <a:ext cx="61722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fr-FR" altLang="fr-FR"/>
          </a:p>
        </p:txBody>
      </p:sp>
      <p:sp>
        <p:nvSpPr>
          <p:cNvPr id="5" name="Footer Placeholder 9"/>
          <p:cNvSpPr>
            <a:spLocks noGrp="1"/>
          </p:cNvSpPr>
          <p:nvPr>
            <p:ph type="ftr" sz="quarter" idx="11"/>
          </p:nvPr>
        </p:nvSpPr>
        <p:spPr/>
        <p:txBody>
          <a:bodyPr/>
          <a:lstStyle>
            <a:lvl1pPr>
              <a:defRPr/>
            </a:lvl1pPr>
          </a:lstStyle>
          <a:p>
            <a:pPr>
              <a:defRPr/>
            </a:pPr>
            <a:endParaRPr lang="fr-FR" altLang="fr-FR"/>
          </a:p>
        </p:txBody>
      </p:sp>
      <p:sp>
        <p:nvSpPr>
          <p:cNvPr id="6" name="Slide Number Placeholder 21"/>
          <p:cNvSpPr>
            <a:spLocks noGrp="1"/>
          </p:cNvSpPr>
          <p:nvPr>
            <p:ph type="sldNum" sz="quarter" idx="12"/>
          </p:nvPr>
        </p:nvSpPr>
        <p:spPr/>
        <p:txBody>
          <a:bodyPr/>
          <a:lstStyle>
            <a:lvl1pPr>
              <a:defRPr/>
            </a:lvl1pPr>
          </a:lstStyle>
          <a:p>
            <a:pPr>
              <a:defRPr/>
            </a:pPr>
            <a:fld id="{1D6B6DF7-FE6B-4870-BC6C-FF28A67B1A31}" type="slidenum">
              <a:rPr lang="fr-FR" altLang="fr-FR"/>
              <a:pPr>
                <a:defRPr/>
              </a:pPr>
              <a:t>‹#›</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514350" y="6554788"/>
            <a:ext cx="5943600" cy="6350"/>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4350" y="4673600"/>
            <a:ext cx="5943600" cy="18288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514350" y="6611819"/>
            <a:ext cx="5943600" cy="1312981"/>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ltLang="fr-FR"/>
          </a:p>
        </p:txBody>
      </p:sp>
      <p:sp>
        <p:nvSpPr>
          <p:cNvPr id="6" name="Footer Placeholder 4"/>
          <p:cNvSpPr>
            <a:spLocks noGrp="1"/>
          </p:cNvSpPr>
          <p:nvPr>
            <p:ph type="ftr" sz="quarter" idx="11"/>
          </p:nvPr>
        </p:nvSpPr>
        <p:spPr/>
        <p:txBody>
          <a:bodyPr/>
          <a:lstStyle>
            <a:lvl1pPr>
              <a:defRPr/>
            </a:lvl1pPr>
          </a:lstStyle>
          <a:p>
            <a:pPr>
              <a:defRPr/>
            </a:pPr>
            <a:endParaRPr lang="fr-FR" altLang="fr-FR"/>
          </a:p>
        </p:txBody>
      </p:sp>
      <p:sp>
        <p:nvSpPr>
          <p:cNvPr id="7" name="Slide Number Placeholder 5"/>
          <p:cNvSpPr>
            <a:spLocks noGrp="1"/>
          </p:cNvSpPr>
          <p:nvPr>
            <p:ph type="sldNum" sz="quarter" idx="12"/>
          </p:nvPr>
        </p:nvSpPr>
        <p:spPr/>
        <p:txBody>
          <a:bodyPr/>
          <a:lstStyle>
            <a:lvl1pPr>
              <a:defRPr/>
            </a:lvl1pPr>
          </a:lstStyle>
          <a:p>
            <a:pPr>
              <a:defRPr/>
            </a:pPr>
            <a:fld id="{1D954857-82A4-4879-865C-38C8E8400B9F}" type="slidenum">
              <a:rPr lang="fr-FR" altLang="fr-FR"/>
              <a:pPr>
                <a:defRPr/>
              </a:pPr>
              <a:t>‹#›</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342900" y="2032000"/>
            <a:ext cx="3044952"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3486150" y="2032000"/>
            <a:ext cx="3044952"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fr-FR" altLang="fr-FR"/>
          </a:p>
        </p:txBody>
      </p:sp>
      <p:sp>
        <p:nvSpPr>
          <p:cNvPr id="6" name="Footer Placeholder 9"/>
          <p:cNvSpPr>
            <a:spLocks noGrp="1"/>
          </p:cNvSpPr>
          <p:nvPr>
            <p:ph type="ftr" sz="quarter" idx="11"/>
          </p:nvPr>
        </p:nvSpPr>
        <p:spPr/>
        <p:txBody>
          <a:bodyPr/>
          <a:lstStyle>
            <a:lvl1pPr>
              <a:defRPr/>
            </a:lvl1pPr>
          </a:lstStyle>
          <a:p>
            <a:pPr>
              <a:defRPr/>
            </a:pPr>
            <a:endParaRPr lang="fr-FR" altLang="fr-FR"/>
          </a:p>
        </p:txBody>
      </p:sp>
      <p:sp>
        <p:nvSpPr>
          <p:cNvPr id="7" name="Slide Number Placeholder 21"/>
          <p:cNvSpPr>
            <a:spLocks noGrp="1"/>
          </p:cNvSpPr>
          <p:nvPr>
            <p:ph type="sldNum" sz="quarter" idx="12"/>
          </p:nvPr>
        </p:nvSpPr>
        <p:spPr/>
        <p:txBody>
          <a:bodyPr/>
          <a:lstStyle>
            <a:lvl1pPr>
              <a:defRPr/>
            </a:lvl1pPr>
          </a:lstStyle>
          <a:p>
            <a:pPr>
              <a:defRPr/>
            </a:pPr>
            <a:fld id="{3460AA98-4722-4DC0-B45B-26CB3D5D05A6}" type="slidenum">
              <a:rPr lang="fr-FR" altLang="fr-FR"/>
              <a:pPr>
                <a:defRPr/>
              </a:pPr>
              <a:t>‹#›</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22275" y="2906713"/>
            <a:ext cx="2811463"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65525" y="2906713"/>
            <a:ext cx="2813050"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42900" y="1866124"/>
            <a:ext cx="3030141" cy="1016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342900" y="2935861"/>
            <a:ext cx="3028950" cy="5218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3487341" y="2935861"/>
            <a:ext cx="3028950" cy="5218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42900" y="207264"/>
            <a:ext cx="6172200" cy="1524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3486150" y="1866124"/>
            <a:ext cx="3030141" cy="1016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F52E5C9E-C4A1-4759-A56E-231B7A6454C3}" type="slidenum">
              <a:rPr lang="fr-FR" altLang="fr-FR"/>
              <a:pPr>
                <a:defRPr/>
              </a:pPr>
              <a:t>‹#›</a:t>
            </a:fld>
            <a:endParaRPr lang="fr-FR" altLang="fr-FR"/>
          </a:p>
        </p:txBody>
      </p:sp>
      <p:sp>
        <p:nvSpPr>
          <p:cNvPr id="10" name="Footer Placeholder 7"/>
          <p:cNvSpPr>
            <a:spLocks noGrp="1"/>
          </p:cNvSpPr>
          <p:nvPr>
            <p:ph type="ftr" sz="quarter" idx="11"/>
          </p:nvPr>
        </p:nvSpPr>
        <p:spPr/>
        <p:txBody>
          <a:bodyPr/>
          <a:lstStyle>
            <a:lvl1pPr>
              <a:defRPr/>
            </a:lvl1pPr>
          </a:lstStyle>
          <a:p>
            <a:pPr>
              <a:defRPr/>
            </a:pPr>
            <a:endParaRPr lang="fr-FR" altLang="fr-FR"/>
          </a:p>
        </p:txBody>
      </p:sp>
      <p:sp>
        <p:nvSpPr>
          <p:cNvPr id="11" name="Date Placeholder 6"/>
          <p:cNvSpPr>
            <a:spLocks noGrp="1"/>
          </p:cNvSpPr>
          <p:nvPr>
            <p:ph type="dt" sz="half" idx="12"/>
          </p:nvPr>
        </p:nvSpPr>
        <p:spPr/>
        <p:txBody>
          <a:bodyPr/>
          <a:lstStyle>
            <a:lvl1pPr>
              <a:defRPr/>
            </a:lvl1pPr>
          </a:lstStyle>
          <a:p>
            <a:pPr>
              <a:defRPr/>
            </a:pPr>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fr-FR" altLang="fr-FR"/>
          </a:p>
        </p:txBody>
      </p:sp>
      <p:sp>
        <p:nvSpPr>
          <p:cNvPr id="4" name="Footer Placeholder 9"/>
          <p:cNvSpPr>
            <a:spLocks noGrp="1"/>
          </p:cNvSpPr>
          <p:nvPr>
            <p:ph type="ftr" sz="quarter" idx="11"/>
          </p:nvPr>
        </p:nvSpPr>
        <p:spPr/>
        <p:txBody>
          <a:bodyPr/>
          <a:lstStyle>
            <a:lvl1pPr>
              <a:defRPr/>
            </a:lvl1pPr>
          </a:lstStyle>
          <a:p>
            <a:pPr>
              <a:defRPr/>
            </a:pPr>
            <a:endParaRPr lang="fr-FR" altLang="fr-FR"/>
          </a:p>
        </p:txBody>
      </p:sp>
      <p:sp>
        <p:nvSpPr>
          <p:cNvPr id="5" name="Slide Number Placeholder 21"/>
          <p:cNvSpPr>
            <a:spLocks noGrp="1"/>
          </p:cNvSpPr>
          <p:nvPr>
            <p:ph type="sldNum" sz="quarter" idx="12"/>
          </p:nvPr>
        </p:nvSpPr>
        <p:spPr/>
        <p:txBody>
          <a:bodyPr/>
          <a:lstStyle>
            <a:lvl1pPr>
              <a:defRPr/>
            </a:lvl1pPr>
          </a:lstStyle>
          <a:p>
            <a:pPr>
              <a:defRPr/>
            </a:pPr>
            <a:fld id="{32D3E494-45CF-42F7-BB59-2CF901089062}" type="slidenum">
              <a:rPr lang="fr-FR" altLang="fr-FR"/>
              <a:pPr>
                <a:defRPr/>
              </a:pPr>
              <a:t>‹#›</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fr-FR" altLang="fr-FR"/>
          </a:p>
        </p:txBody>
      </p:sp>
      <p:sp>
        <p:nvSpPr>
          <p:cNvPr id="3" name="Footer Placeholder 9"/>
          <p:cNvSpPr>
            <a:spLocks noGrp="1"/>
          </p:cNvSpPr>
          <p:nvPr>
            <p:ph type="ftr" sz="quarter" idx="11"/>
          </p:nvPr>
        </p:nvSpPr>
        <p:spPr/>
        <p:txBody>
          <a:bodyPr/>
          <a:lstStyle>
            <a:lvl1pPr>
              <a:defRPr/>
            </a:lvl1pPr>
          </a:lstStyle>
          <a:p>
            <a:pPr>
              <a:defRPr/>
            </a:pPr>
            <a:endParaRPr lang="fr-FR" altLang="fr-FR"/>
          </a:p>
        </p:txBody>
      </p:sp>
      <p:sp>
        <p:nvSpPr>
          <p:cNvPr id="4" name="Slide Number Placeholder 21"/>
          <p:cNvSpPr>
            <a:spLocks noGrp="1"/>
          </p:cNvSpPr>
          <p:nvPr>
            <p:ph type="sldNum" sz="quarter" idx="12"/>
          </p:nvPr>
        </p:nvSpPr>
        <p:spPr/>
        <p:txBody>
          <a:bodyPr/>
          <a:lstStyle>
            <a:lvl1pPr>
              <a:defRPr/>
            </a:lvl1pPr>
          </a:lstStyle>
          <a:p>
            <a:pPr>
              <a:defRPr/>
            </a:pPr>
            <a:fld id="{C94B4331-D684-4933-B357-0A77CBDEF8A0}" type="slidenum">
              <a:rPr lang="fr-FR" altLang="fr-FR"/>
              <a:pPr>
                <a:defRPr/>
              </a:pPr>
              <a:t>‹#›</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342900" y="609600"/>
            <a:ext cx="4686300" cy="762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5086350" y="2133600"/>
            <a:ext cx="1488186" cy="49784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5086350" y="609600"/>
            <a:ext cx="1485900" cy="14224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fr-FR" altLang="fr-FR"/>
          </a:p>
        </p:txBody>
      </p:sp>
      <p:sp>
        <p:nvSpPr>
          <p:cNvPr id="6" name="Footer Placeholder 9"/>
          <p:cNvSpPr>
            <a:spLocks noGrp="1"/>
          </p:cNvSpPr>
          <p:nvPr>
            <p:ph type="ftr" sz="quarter" idx="11"/>
          </p:nvPr>
        </p:nvSpPr>
        <p:spPr/>
        <p:txBody>
          <a:bodyPr/>
          <a:lstStyle>
            <a:lvl1pPr>
              <a:defRPr/>
            </a:lvl1pPr>
          </a:lstStyle>
          <a:p>
            <a:pPr>
              <a:defRPr/>
            </a:pPr>
            <a:endParaRPr lang="fr-FR" altLang="fr-FR"/>
          </a:p>
        </p:txBody>
      </p:sp>
      <p:sp>
        <p:nvSpPr>
          <p:cNvPr id="7" name="Slide Number Placeholder 21"/>
          <p:cNvSpPr>
            <a:spLocks noGrp="1"/>
          </p:cNvSpPr>
          <p:nvPr>
            <p:ph type="sldNum" sz="quarter" idx="12"/>
          </p:nvPr>
        </p:nvSpPr>
        <p:spPr/>
        <p:txBody>
          <a:bodyPr/>
          <a:lstStyle>
            <a:lvl1pPr>
              <a:defRPr/>
            </a:lvl1pPr>
          </a:lstStyle>
          <a:p>
            <a:pPr>
              <a:defRPr/>
            </a:pPr>
            <a:fld id="{EB2AF5FF-A5BB-4313-B4E4-1ACECD14DB66}" type="slidenum">
              <a:rPr lang="fr-FR" altLang="fr-FR"/>
              <a:pPr>
                <a:defRPr/>
              </a:pPr>
              <a:t>‹#›</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2050" y="609600"/>
            <a:ext cx="1543050" cy="14224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342900" y="609600"/>
            <a:ext cx="4514850" cy="74168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972050" y="2133600"/>
            <a:ext cx="1543050" cy="58928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fr-FR" altLang="fr-FR"/>
          </a:p>
        </p:txBody>
      </p:sp>
      <p:sp>
        <p:nvSpPr>
          <p:cNvPr id="6" name="Footer Placeholder 9"/>
          <p:cNvSpPr>
            <a:spLocks noGrp="1"/>
          </p:cNvSpPr>
          <p:nvPr>
            <p:ph type="ftr" sz="quarter" idx="11"/>
          </p:nvPr>
        </p:nvSpPr>
        <p:spPr/>
        <p:txBody>
          <a:bodyPr/>
          <a:lstStyle>
            <a:lvl1pPr>
              <a:defRPr/>
            </a:lvl1pPr>
          </a:lstStyle>
          <a:p>
            <a:pPr>
              <a:defRPr/>
            </a:pPr>
            <a:endParaRPr lang="fr-FR" altLang="fr-FR"/>
          </a:p>
        </p:txBody>
      </p:sp>
      <p:sp>
        <p:nvSpPr>
          <p:cNvPr id="7" name="Slide Number Placeholder 21"/>
          <p:cNvSpPr>
            <a:spLocks noGrp="1"/>
          </p:cNvSpPr>
          <p:nvPr>
            <p:ph type="sldNum" sz="quarter" idx="12"/>
          </p:nvPr>
        </p:nvSpPr>
        <p:spPr/>
        <p:txBody>
          <a:bodyPr/>
          <a:lstStyle>
            <a:lvl1pPr>
              <a:defRPr/>
            </a:lvl1pPr>
          </a:lstStyle>
          <a:p>
            <a:pPr>
              <a:defRPr/>
            </a:pPr>
            <a:fld id="{01B21FB5-48C4-47F7-874E-F688A2021164}" type="slidenum">
              <a:rPr lang="fr-FR" altLang="fr-FR"/>
              <a:pPr>
                <a:defRPr/>
              </a:pPr>
              <a:t>‹#›</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342900" y="1930400"/>
            <a:ext cx="6172200" cy="6237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4343400" y="8272463"/>
            <a:ext cx="1943100" cy="511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fr-FR" altLang="fr-FR"/>
          </a:p>
        </p:txBody>
      </p:sp>
      <p:sp>
        <p:nvSpPr>
          <p:cNvPr id="10" name="Footer Placeholder 9"/>
          <p:cNvSpPr>
            <a:spLocks noGrp="1"/>
          </p:cNvSpPr>
          <p:nvPr>
            <p:ph type="ftr" sz="quarter" idx="3"/>
          </p:nvPr>
        </p:nvSpPr>
        <p:spPr>
          <a:xfrm>
            <a:off x="1600200" y="8272463"/>
            <a:ext cx="2686050" cy="511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fr-FR" altLang="fr-FR"/>
          </a:p>
        </p:txBody>
      </p:sp>
      <p:sp>
        <p:nvSpPr>
          <p:cNvPr id="22" name="Slide Number Placeholder 21"/>
          <p:cNvSpPr>
            <a:spLocks noGrp="1"/>
          </p:cNvSpPr>
          <p:nvPr>
            <p:ph type="sldNum" sz="quarter" idx="4"/>
          </p:nvPr>
        </p:nvSpPr>
        <p:spPr>
          <a:xfrm>
            <a:off x="6307138" y="8242300"/>
            <a:ext cx="457200" cy="6096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552F0E9E-C273-4234-9F9F-74BA7CCDF071}" type="slidenum">
              <a:rPr lang="fr-FR" altLang="fr-FR"/>
              <a:pPr>
                <a:defRPr/>
              </a:pPr>
              <a:t>‹#›</a:t>
            </a:fld>
            <a:endParaRPr lang="fr-FR" altLang="fr-FR"/>
          </a:p>
        </p:txBody>
      </p:sp>
      <p:sp>
        <p:nvSpPr>
          <p:cNvPr id="5" name="Title Placeholder 4"/>
          <p:cNvSpPr>
            <a:spLocks noGrp="1"/>
          </p:cNvSpPr>
          <p:nvPr>
            <p:ph type="title"/>
          </p:nvPr>
        </p:nvSpPr>
        <p:spPr>
          <a:xfrm>
            <a:off x="342900" y="203200"/>
            <a:ext cx="6172200" cy="16256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831" r:id="rId1"/>
    <p:sldLayoutId id="2147483823" r:id="rId2"/>
    <p:sldLayoutId id="2147483832" r:id="rId3"/>
    <p:sldLayoutId id="2147483824" r:id="rId4"/>
    <p:sldLayoutId id="2147483833"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404813" y="339498"/>
            <a:ext cx="5832475" cy="8740854"/>
          </a:xfrm>
          <a:prstGeom prst="rect">
            <a:avLst/>
          </a:prstGeom>
          <a:noFill/>
          <a:ln w="9525">
            <a:noFill/>
            <a:miter lim="800000"/>
            <a:headEnd/>
            <a:tailEnd/>
          </a:ln>
        </p:spPr>
        <p:txBody>
          <a:bodyPr anchor="ctr">
            <a:spAutoFit/>
          </a:bodyPr>
          <a:lstStyle/>
          <a:p>
            <a:pPr algn="ctr"/>
            <a:r>
              <a:rPr lang="fr-CA" sz="3200" b="1" i="1" dirty="0" err="1">
                <a:latin typeface="Kristen ITC" pitchFamily="66" charset="0"/>
                <a:ea typeface="Calibri" pitchFamily="34" charset="0"/>
                <a:cs typeface="Times New Roman" pitchFamily="18" charset="0"/>
              </a:rPr>
              <a:t>Sofrida</a:t>
            </a:r>
            <a:r>
              <a:rPr lang="fr-CA" sz="3200" b="1" i="1" dirty="0">
                <a:latin typeface="Kristen ITC" pitchFamily="66" charset="0"/>
                <a:ea typeface="Calibri" pitchFamily="34" charset="0"/>
                <a:cs typeface="Times New Roman" pitchFamily="18" charset="0"/>
              </a:rPr>
              <a:t> </a:t>
            </a:r>
            <a:r>
              <a:rPr lang="fr-CA" sz="3200" b="1" i="1" dirty="0" smtClean="0">
                <a:latin typeface="Kristen ITC" pitchFamily="66" charset="0"/>
                <a:ea typeface="Calibri" pitchFamily="34" charset="0"/>
                <a:cs typeface="Times New Roman" pitchFamily="18" charset="0"/>
              </a:rPr>
              <a:t>et le centre-ville</a:t>
            </a:r>
            <a:endParaRPr lang="fr-CA" sz="3200" dirty="0">
              <a:ea typeface="Calibri" pitchFamily="34" charset="0"/>
              <a:cs typeface="Times New Roman" pitchFamily="18" charset="0"/>
            </a:endParaRPr>
          </a:p>
          <a:p>
            <a:pPr algn="ctr"/>
            <a:endParaRPr lang="fr-CA" sz="1600" b="1" i="1" dirty="0">
              <a:latin typeface="Kristen ITC" pitchFamily="66" charset="0"/>
              <a:ea typeface="Calibri" pitchFamily="34" charset="0"/>
              <a:cs typeface="Times New Roman" pitchFamily="18" charset="0"/>
            </a:endParaRPr>
          </a:p>
          <a:p>
            <a:pPr algn="ctr"/>
            <a:r>
              <a:rPr lang="fr-CA" b="1" i="1" dirty="0">
                <a:latin typeface="Kristen ITC" pitchFamily="66" charset="0"/>
                <a:ea typeface="Calibri" pitchFamily="34" charset="0"/>
                <a:cs typeface="Times New Roman" pitchFamily="18" charset="0"/>
              </a:rPr>
              <a:t>une histoire inspir</a:t>
            </a:r>
            <a:r>
              <a:rPr lang="fr-CA" b="1" i="1" dirty="0">
                <a:latin typeface="Calibri" pitchFamily="34" charset="0"/>
                <a:ea typeface="Calibri" pitchFamily="34" charset="0"/>
                <a:cs typeface="Times New Roman" pitchFamily="18" charset="0"/>
              </a:rPr>
              <a:t>é</a:t>
            </a:r>
            <a:r>
              <a:rPr lang="fr-CA" b="1" i="1" dirty="0">
                <a:latin typeface="Kristen ITC" pitchFamily="66" charset="0"/>
                <a:ea typeface="Calibri" pitchFamily="34" charset="0"/>
                <a:cs typeface="Times New Roman" pitchFamily="18" charset="0"/>
              </a:rPr>
              <a:t>e de faits v</a:t>
            </a:r>
            <a:r>
              <a:rPr lang="fr-CA" b="1" i="1" dirty="0">
                <a:latin typeface="Calibri" pitchFamily="34" charset="0"/>
                <a:ea typeface="Calibri" pitchFamily="34" charset="0"/>
                <a:cs typeface="Times New Roman" pitchFamily="18" charset="0"/>
              </a:rPr>
              <a:t>é</a:t>
            </a:r>
            <a:r>
              <a:rPr lang="fr-CA" b="1" i="1" dirty="0">
                <a:latin typeface="Kristen ITC" pitchFamily="66" charset="0"/>
                <a:ea typeface="Calibri" pitchFamily="34" charset="0"/>
                <a:cs typeface="Times New Roman" pitchFamily="18" charset="0"/>
              </a:rPr>
              <a:t>cus </a:t>
            </a:r>
            <a:endParaRPr lang="fr-CA" dirty="0">
              <a:ea typeface="Calibri" pitchFamily="34" charset="0"/>
              <a:cs typeface="Times New Roman" pitchFamily="18" charset="0"/>
            </a:endParaRPr>
          </a:p>
          <a:p>
            <a:pPr algn="ctr"/>
            <a:r>
              <a:rPr lang="fr-CA" b="1" i="1" dirty="0">
                <a:latin typeface="Kristen ITC" pitchFamily="66" charset="0"/>
                <a:ea typeface="Calibri" pitchFamily="34" charset="0"/>
                <a:cs typeface="Times New Roman" pitchFamily="18" charset="0"/>
              </a:rPr>
              <a:t>et de personnages r</a:t>
            </a:r>
            <a:r>
              <a:rPr lang="fr-CA" b="1" i="1" dirty="0">
                <a:latin typeface="Calibri" pitchFamily="34" charset="0"/>
                <a:ea typeface="Calibri" pitchFamily="34" charset="0"/>
                <a:cs typeface="Times New Roman" pitchFamily="18" charset="0"/>
              </a:rPr>
              <a:t>é</a:t>
            </a:r>
            <a:r>
              <a:rPr lang="fr-CA" b="1" i="1" dirty="0">
                <a:latin typeface="Kristen ITC" pitchFamily="66" charset="0"/>
                <a:ea typeface="Calibri" pitchFamily="34" charset="0"/>
                <a:cs typeface="Times New Roman" pitchFamily="18" charset="0"/>
              </a:rPr>
              <a:t>els</a:t>
            </a:r>
            <a:endParaRPr lang="fr-CA" sz="2600" b="1" i="1" dirty="0">
              <a:latin typeface="Kristen ITC" pitchFamily="66" charset="0"/>
              <a:ea typeface="Calibri" pitchFamily="34" charset="0"/>
              <a:cs typeface="Times New Roman" pitchFamily="18" charset="0"/>
            </a:endParaRPr>
          </a:p>
          <a:p>
            <a:pPr algn="ctr"/>
            <a:endParaRPr lang="fr-CA" sz="2600" b="1" i="1" dirty="0" smtClean="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800" b="1" i="1" dirty="0">
              <a:latin typeface="Kristen ITC" pitchFamily="66" charset="0"/>
              <a:ea typeface="Calibri" pitchFamily="34" charset="0"/>
              <a:cs typeface="Times New Roman" pitchFamily="18" charset="0"/>
            </a:endParaRPr>
          </a:p>
          <a:p>
            <a:pPr algn="ctr"/>
            <a:endParaRPr lang="fr-CA" sz="6000" b="1" i="1" dirty="0">
              <a:latin typeface="Kristen ITC" pitchFamily="66" charset="0"/>
              <a:ea typeface="Calibri" pitchFamily="34" charset="0"/>
              <a:cs typeface="Times New Roman" pitchFamily="18" charset="0"/>
            </a:endParaRPr>
          </a:p>
          <a:p>
            <a:pPr algn="ctr"/>
            <a:endParaRPr lang="fr-CA" sz="6000" b="1" i="1" dirty="0">
              <a:latin typeface="Kristen ITC" pitchFamily="66" charset="0"/>
              <a:ea typeface="Calibri" pitchFamily="34" charset="0"/>
              <a:cs typeface="Times New Roman" pitchFamily="18" charset="0"/>
            </a:endParaRPr>
          </a:p>
          <a:p>
            <a:pPr algn="ctr"/>
            <a:endParaRPr lang="fr-CA" sz="4800" b="1" i="1" dirty="0">
              <a:latin typeface="Kristen ITC" pitchFamily="66" charset="0"/>
              <a:ea typeface="Calibri" pitchFamily="34" charset="0"/>
              <a:cs typeface="Times New Roman" pitchFamily="18" charset="0"/>
            </a:endParaRPr>
          </a:p>
          <a:p>
            <a:pPr algn="ctr"/>
            <a:r>
              <a:rPr lang="fr-CA" sz="4800" b="1" i="1" dirty="0">
                <a:latin typeface="Kristen ITC" pitchFamily="66" charset="0"/>
                <a:ea typeface="Calibri" pitchFamily="34" charset="0"/>
                <a:cs typeface="Times New Roman" pitchFamily="18" charset="0"/>
              </a:rPr>
              <a:t>Alicia Burton</a:t>
            </a:r>
            <a:endParaRPr lang="fr-CA" sz="4800" dirty="0">
              <a:ea typeface="Calibri" pitchFamily="34" charset="0"/>
              <a:cs typeface="Times New Roman" pitchFamily="18" charset="0"/>
            </a:endParaRPr>
          </a:p>
          <a:p>
            <a:pPr algn="ctr"/>
            <a:r>
              <a:rPr lang="fr-CA" sz="1000" b="1" i="1" dirty="0">
                <a:latin typeface="Kristen ITC" pitchFamily="66" charset="0"/>
                <a:ea typeface="Calibri" pitchFamily="34" charset="0"/>
                <a:cs typeface="Times New Roman" pitchFamily="18" charset="0"/>
              </a:rPr>
              <a:t/>
            </a:r>
            <a:br>
              <a:rPr lang="fr-CA" sz="1000" b="1" i="1" dirty="0">
                <a:latin typeface="Kristen ITC" pitchFamily="66" charset="0"/>
                <a:ea typeface="Calibri" pitchFamily="34" charset="0"/>
                <a:cs typeface="Times New Roman" pitchFamily="18" charset="0"/>
              </a:rPr>
            </a:br>
            <a:endParaRPr lang="fr-CA" dirty="0">
              <a:ea typeface="Calibri" pitchFamily="34" charset="0"/>
              <a:cs typeface="Times New Roman" pitchFamily="18" charset="0"/>
            </a:endParaRPr>
          </a:p>
        </p:txBody>
      </p:sp>
      <p:pic>
        <p:nvPicPr>
          <p:cNvPr id="3074" name="Picture 2"/>
          <p:cNvPicPr>
            <a:picLocks noChangeAspect="1" noChangeArrowheads="1"/>
          </p:cNvPicPr>
          <p:nvPr/>
        </p:nvPicPr>
        <p:blipFill>
          <a:blip r:embed="rId2" cstate="print">
            <a:lum bright="-10000"/>
          </a:blip>
          <a:srcRect/>
          <a:stretch>
            <a:fillRect/>
          </a:stretch>
        </p:blipFill>
        <p:spPr bwMode="auto">
          <a:xfrm>
            <a:off x="332656" y="2478435"/>
            <a:ext cx="6192688" cy="50458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60040" y="395536"/>
            <a:ext cx="623731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Madame Boue pr</a:t>
            </a:r>
            <a:r>
              <a:rPr kumimoji="0" lang="fr-CA" sz="20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sente And</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rew Chartier</a:t>
            </a:r>
            <a:r>
              <a:rPr kumimoji="0" lang="fr-CA" sz="1800"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fr-CA"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Andrew Chartier est un artiste qui cherche à réconcilier la nature et la technologie. Madame Boue le surnomme l’échantillonneur de polluants. </a:t>
            </a: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Les machines d’Andrew sont créées à partir de matériaux recyclés qu’il trouve lors des collectes de déchets : entonnoir, roue de vélo, moule à gâteau, carrosse de golf.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Les machines d’Andrew sont prêtes alors pour la récolte de polluants (gaz, pluie acide…). Ainsi, elle se mette en marche et crée des œuvres d’art : dessins, peinture. Il souhaite mettre l’art  au service de la réflexion humaine quant à l’impact sur l’environnement.</a:t>
            </a: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p:cNvPicPr>
            <a:picLocks noGrp="1" noChangeAspect="1" noChangeArrowheads="1"/>
          </p:cNvPicPr>
          <p:nvPr>
            <p:ph idx="1"/>
          </p:nvPr>
        </p:nvPicPr>
        <p:blipFill>
          <a:blip r:embed="rId2" cstate="print">
            <a:lum bright="-10000"/>
          </a:blip>
          <a:srcRect/>
          <a:stretch>
            <a:fillRect/>
          </a:stretch>
        </p:blipFill>
        <p:spPr bwMode="auto">
          <a:xfrm>
            <a:off x="451660" y="5124375"/>
            <a:ext cx="6001676" cy="3624089"/>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71400" y="499476"/>
            <a:ext cx="635394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Version mobile de l’Anémographe, une machine à dessiner solaire. Lorsqu’apparaît un nuage la plaque de fusain cesse de fonctionner. L’artiste prend ainsi le passage de la lumière à un moment précis, à un endroit précis. </a:t>
            </a:r>
            <a:endParaRPr lang="fr-CA" sz="1800" b="1" dirty="0" smtClean="0">
              <a:latin typeface="Kristen ITC" pitchFamily="66" charset="0"/>
              <a:ea typeface="Calibri" pitchFamily="34"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tabLst/>
            </a:pPr>
            <a:endPar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2. Dès fois, on entend son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Pluviophone</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une machine qui réagit au taux d’acidité de la pluie.</a:t>
            </a: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CA" sz="1800" b="1" dirty="0" smtClean="0">
              <a:latin typeface="Kristen ITC"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CA" sz="1800" b="1" dirty="0" smtClean="0">
                <a:latin typeface="Kristen ITC" pitchFamily="66" charset="0"/>
                <a:ea typeface="Calibri" pitchFamily="34" charset="0"/>
                <a:cs typeface="Times New Roman" pitchFamily="18" charset="0"/>
              </a:rPr>
              <a:t>3</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Dioxygraphe</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une machine qui aspire le monoxyde de carbone des automobiles. Lorsqu’un véhicule est immobilisé à un feu de circulation, Andrew installe son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Dioxygraphe</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et en quelques secondes l’engin laisse une trace de craie sur le pavé. Plus l’échappement du gaz est important plus le dessin est complexe.</a:t>
            </a: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p:txBody>
      </p:sp>
      <p:pic>
        <p:nvPicPr>
          <p:cNvPr id="35842" name="Picture 2"/>
          <p:cNvPicPr>
            <a:picLocks noChangeAspect="1" noChangeArrowheads="1"/>
          </p:cNvPicPr>
          <p:nvPr/>
        </p:nvPicPr>
        <p:blipFill>
          <a:blip r:embed="rId2" cstate="print"/>
          <a:srcRect/>
          <a:stretch>
            <a:fillRect/>
          </a:stretch>
        </p:blipFill>
        <p:spPr bwMode="auto">
          <a:xfrm>
            <a:off x="4509120" y="4716015"/>
            <a:ext cx="2041582" cy="2134987"/>
          </a:xfrm>
          <a:prstGeom prst="rect">
            <a:avLst/>
          </a:prstGeom>
          <a:ln>
            <a:noFill/>
          </a:ln>
          <a:effectLst>
            <a:softEdge rad="112500"/>
          </a:effectLst>
        </p:spPr>
      </p:pic>
      <p:pic>
        <p:nvPicPr>
          <p:cNvPr id="35843" name="Picture 3"/>
          <p:cNvPicPr>
            <a:picLocks noChangeAspect="1" noChangeArrowheads="1"/>
          </p:cNvPicPr>
          <p:nvPr/>
        </p:nvPicPr>
        <p:blipFill>
          <a:blip r:embed="rId3" cstate="print"/>
          <a:srcRect/>
          <a:stretch>
            <a:fillRect/>
          </a:stretch>
        </p:blipFill>
        <p:spPr bwMode="auto">
          <a:xfrm>
            <a:off x="332656" y="4716016"/>
            <a:ext cx="3987603" cy="410445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lum bright="-10000"/>
          </a:blip>
          <a:srcRect/>
          <a:stretch>
            <a:fillRect/>
          </a:stretch>
        </p:blipFill>
        <p:spPr bwMode="auto">
          <a:xfrm>
            <a:off x="1015806" y="5881067"/>
            <a:ext cx="4717450" cy="3011413"/>
          </a:xfrm>
          <a:prstGeom prst="rect">
            <a:avLst/>
          </a:prstGeom>
          <a:ln>
            <a:noFill/>
          </a:ln>
          <a:effectLst>
            <a:softEdge rad="112500"/>
          </a:effectLst>
        </p:spPr>
      </p:pic>
      <p:sp>
        <p:nvSpPr>
          <p:cNvPr id="4" name="Rectangle 3"/>
          <p:cNvSpPr/>
          <p:nvPr/>
        </p:nvSpPr>
        <p:spPr>
          <a:xfrm>
            <a:off x="404664" y="395536"/>
            <a:ext cx="6192688" cy="5632311"/>
          </a:xfrm>
          <a:prstGeom prst="rect">
            <a:avLst/>
          </a:prstGeom>
        </p:spPr>
        <p:txBody>
          <a:bodyPr wrap="square">
            <a:spAutoFit/>
          </a:bodyPr>
          <a:lstStyle/>
          <a:p>
            <a:pPr lvl="0" eaLnBrk="1" hangingPunct="1"/>
            <a:r>
              <a:rPr lang="fr-CA" sz="1800" b="1" dirty="0" smtClean="0">
                <a:latin typeface="Kristen ITC" pitchFamily="66" charset="0"/>
                <a:ea typeface="Calibri" pitchFamily="34" charset="0"/>
                <a:cs typeface="Times New Roman" pitchFamily="18" charset="0"/>
              </a:rPr>
              <a:t>Madame Boue pr</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sente Sandra</a:t>
            </a:r>
            <a:r>
              <a:rPr lang="fr-CA" sz="1800" b="1" dirty="0" smtClean="0">
                <a:latin typeface="Calibri"/>
                <a:ea typeface="Calibri" pitchFamily="34" charset="0"/>
                <a:cs typeface="Times New Roman" pitchFamily="18" charset="0"/>
              </a:rPr>
              <a:t>…</a:t>
            </a:r>
          </a:p>
          <a:p>
            <a:pPr lvl="0"/>
            <a:r>
              <a:rPr lang="fr-CA" sz="1800" b="1" i="1" dirty="0" smtClean="0">
                <a:latin typeface="Kristen ITC" pitchFamily="66" charset="0"/>
                <a:ea typeface="Calibri" pitchFamily="34" charset="0"/>
                <a:cs typeface="Times New Roman" pitchFamily="18" charset="0"/>
              </a:rPr>
              <a:t>D</a:t>
            </a:r>
            <a:r>
              <a:rPr lang="fr-CA" sz="1800" b="1" i="1" dirty="0" smtClean="0">
                <a:latin typeface="Calibri"/>
                <a:ea typeface="Calibri" pitchFamily="34" charset="0"/>
                <a:cs typeface="Times New Roman" pitchFamily="18" charset="0"/>
              </a:rPr>
              <a:t>é</a:t>
            </a:r>
            <a:r>
              <a:rPr lang="fr-CA" sz="1800" b="1" i="1" dirty="0" smtClean="0">
                <a:latin typeface="Kristen ITC" pitchFamily="66" charset="0"/>
                <a:ea typeface="Calibri" pitchFamily="34" charset="0"/>
                <a:cs typeface="Times New Roman" pitchFamily="18" charset="0"/>
              </a:rPr>
              <a:t>contenanc</a:t>
            </a:r>
            <a:r>
              <a:rPr lang="fr-CA" sz="1800" b="1" i="1" dirty="0" smtClean="0">
                <a:latin typeface="Calibri"/>
                <a:ea typeface="Calibri" pitchFamily="34" charset="0"/>
                <a:cs typeface="Times New Roman" pitchFamily="18" charset="0"/>
              </a:rPr>
              <a:t>é</a:t>
            </a:r>
            <a:r>
              <a:rPr lang="fr-CA" sz="1800" b="1" i="1" dirty="0" smtClean="0">
                <a:latin typeface="Kristen ITC" pitchFamily="66" charset="0"/>
                <a:ea typeface="Calibri" pitchFamily="34" charset="0"/>
                <a:cs typeface="Times New Roman" pitchFamily="18" charset="0"/>
              </a:rPr>
              <a:t>e</a:t>
            </a:r>
            <a:r>
              <a:rPr lang="fr-CA" sz="1800" b="1" dirty="0" smtClean="0">
                <a:latin typeface="Kristen ITC" pitchFamily="66" charset="0"/>
                <a:ea typeface="Calibri" pitchFamily="34" charset="0"/>
                <a:cs typeface="Times New Roman" pitchFamily="18" charset="0"/>
              </a:rPr>
              <a:t>. Voil</a:t>
            </a:r>
            <a:r>
              <a:rPr lang="fr-CA" sz="1800" b="1" dirty="0" smtClean="0">
                <a:latin typeface="Calibri"/>
                <a:ea typeface="Calibri" pitchFamily="34" charset="0"/>
                <a:cs typeface="Times New Roman" pitchFamily="18" charset="0"/>
              </a:rPr>
              <a:t>à</a:t>
            </a:r>
            <a:r>
              <a:rPr lang="fr-CA" sz="1800" b="1" dirty="0" smtClean="0">
                <a:latin typeface="Kristen ITC" pitchFamily="66" charset="0"/>
                <a:ea typeface="Calibri" pitchFamily="34" charset="0"/>
                <a:cs typeface="Times New Roman" pitchFamily="18" charset="0"/>
              </a:rPr>
              <a:t> le titre de l</a:t>
            </a:r>
            <a:r>
              <a:rPr lang="fr-CA" sz="1800" b="1" dirty="0" smtClean="0">
                <a:latin typeface="Calibri"/>
                <a:ea typeface="Calibri" pitchFamily="34" charset="0"/>
                <a:cs typeface="Times New Roman" pitchFamily="18" charset="0"/>
              </a:rPr>
              <a:t>’</a:t>
            </a:r>
            <a:r>
              <a:rPr lang="fr-CA" sz="1800" b="1" dirty="0" smtClean="0">
                <a:latin typeface="Kristen ITC" pitchFamily="66" charset="0"/>
                <a:ea typeface="Calibri" pitchFamily="34" charset="0"/>
                <a:cs typeface="Times New Roman" pitchFamily="18" charset="0"/>
              </a:rPr>
              <a:t>exposition de Sandra l</a:t>
            </a:r>
            <a:r>
              <a:rPr lang="fr-CA" sz="1800" b="1" dirty="0" smtClean="0">
                <a:latin typeface="Calibri"/>
                <a:ea typeface="Calibri" pitchFamily="34" charset="0"/>
                <a:cs typeface="Times New Roman" pitchFamily="18" charset="0"/>
              </a:rPr>
              <a:t>’</a:t>
            </a:r>
            <a:r>
              <a:rPr lang="fr-CA" sz="1800" b="1" dirty="0" smtClean="0">
                <a:latin typeface="Kristen ITC" pitchFamily="66" charset="0"/>
                <a:ea typeface="Calibri" pitchFamily="34" charset="0"/>
                <a:cs typeface="Times New Roman" pitchFamily="18" charset="0"/>
              </a:rPr>
              <a:t>artiste qui souhaite conscientiser les gens </a:t>
            </a:r>
            <a:r>
              <a:rPr lang="fr-CA" sz="1800" b="1" dirty="0" smtClean="0">
                <a:latin typeface="Calibri"/>
                <a:ea typeface="Calibri" pitchFamily="34" charset="0"/>
                <a:cs typeface="Times New Roman" pitchFamily="18" charset="0"/>
              </a:rPr>
              <a:t>à</a:t>
            </a:r>
            <a:r>
              <a:rPr lang="fr-CA" sz="1800" b="1" dirty="0" smtClean="0">
                <a:latin typeface="Kristen ITC" pitchFamily="66" charset="0"/>
                <a:ea typeface="Calibri" pitchFamily="34" charset="0"/>
                <a:cs typeface="Times New Roman" pitchFamily="18" charset="0"/>
              </a:rPr>
              <a:t> la propret</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 des lieux.</a:t>
            </a:r>
            <a:endParaRPr lang="fr-CA" sz="1800" b="1" dirty="0" smtClean="0">
              <a:latin typeface="Arial" pitchFamily="34" charset="0"/>
              <a:cs typeface="Arial" pitchFamily="34" charset="0"/>
            </a:endParaRPr>
          </a:p>
          <a:p>
            <a:pPr lvl="0"/>
            <a:r>
              <a:rPr lang="fr-CA" sz="1800" b="1" dirty="0" smtClean="0">
                <a:latin typeface="Kristen ITC" pitchFamily="66" charset="0"/>
                <a:ea typeface="Calibri" pitchFamily="34" charset="0"/>
                <a:cs typeface="Times New Roman" pitchFamily="18" charset="0"/>
              </a:rPr>
              <a:t> </a:t>
            </a:r>
            <a:endParaRPr lang="fr-CA" sz="1800" b="1" dirty="0" smtClean="0">
              <a:latin typeface="Arial" pitchFamily="34" charset="0"/>
              <a:cs typeface="Arial" pitchFamily="34" charset="0"/>
            </a:endParaRPr>
          </a:p>
          <a:p>
            <a:pPr lvl="0"/>
            <a:r>
              <a:rPr lang="fr-CA" sz="1800" b="1" dirty="0" smtClean="0">
                <a:latin typeface="Kristen ITC" pitchFamily="66" charset="0"/>
                <a:ea typeface="Calibri" pitchFamily="34" charset="0"/>
                <a:cs typeface="Times New Roman" pitchFamily="18" charset="0"/>
              </a:rPr>
              <a:t>Pour cette exposition </a:t>
            </a:r>
            <a:r>
              <a:rPr lang="fr-CA" sz="1800" b="1" dirty="0" smtClean="0">
                <a:latin typeface="Calibri"/>
                <a:ea typeface="Calibri" pitchFamily="34" charset="0"/>
                <a:cs typeface="Times New Roman" pitchFamily="18" charset="0"/>
              </a:rPr>
              <a:t>à</a:t>
            </a:r>
            <a:r>
              <a:rPr lang="fr-CA" sz="1800" b="1" dirty="0" smtClean="0">
                <a:latin typeface="Kristen ITC" pitchFamily="66" charset="0"/>
                <a:ea typeface="Calibri" pitchFamily="34" charset="0"/>
                <a:cs typeface="Times New Roman" pitchFamily="18" charset="0"/>
              </a:rPr>
              <a:t> ciel ouvert, elle a d</a:t>
            </a:r>
            <a:r>
              <a:rPr lang="fr-CA" sz="1800" b="1" dirty="0" smtClean="0">
                <a:latin typeface="Calibri"/>
                <a:ea typeface="Calibri" pitchFamily="34" charset="0"/>
                <a:cs typeface="Times New Roman" pitchFamily="18" charset="0"/>
              </a:rPr>
              <a:t>’</a:t>
            </a:r>
            <a:r>
              <a:rPr lang="fr-CA" sz="1800" b="1" dirty="0" smtClean="0">
                <a:latin typeface="Kristen ITC" pitchFamily="66" charset="0"/>
                <a:ea typeface="Calibri" pitchFamily="34" charset="0"/>
                <a:cs typeface="Times New Roman" pitchFamily="18" charset="0"/>
              </a:rPr>
              <a:t>abord ramass</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 les d</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chets qui polluaient le centre-ville : bouteille d</a:t>
            </a:r>
            <a:r>
              <a:rPr lang="fr-CA" sz="1800" b="1" dirty="0" smtClean="0">
                <a:latin typeface="Calibri"/>
                <a:ea typeface="Calibri" pitchFamily="34" charset="0"/>
                <a:cs typeface="Times New Roman" pitchFamily="18" charset="0"/>
              </a:rPr>
              <a:t>’</a:t>
            </a:r>
            <a:r>
              <a:rPr lang="fr-CA" sz="1800" b="1" dirty="0" smtClean="0">
                <a:latin typeface="Kristen ITC" pitchFamily="66" charset="0"/>
                <a:ea typeface="Calibri" pitchFamily="34" charset="0"/>
                <a:cs typeface="Times New Roman" pitchFamily="18" charset="0"/>
              </a:rPr>
              <a:t>eau, couvert de caf</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 etc. Par la suite, Sandra les a moulés dans un ciment sable puis les a d</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charn</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s de leur emballage de plastique, de carton, de verre et de m</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tal.</a:t>
            </a:r>
          </a:p>
          <a:p>
            <a:pPr lvl="0"/>
            <a:endParaRPr lang="fr-CA" sz="1800" b="1" dirty="0" smtClean="0">
              <a:latin typeface="Kristen ITC" pitchFamily="66" charset="0"/>
              <a:ea typeface="Calibri" pitchFamily="34" charset="0"/>
              <a:cs typeface="Times New Roman" pitchFamily="18" charset="0"/>
            </a:endParaRPr>
          </a:p>
          <a:p>
            <a:pPr lvl="0"/>
            <a:r>
              <a:rPr lang="fr-CA" sz="1800" b="1" dirty="0" smtClean="0">
                <a:latin typeface="Kristen ITC" pitchFamily="66" charset="0"/>
                <a:ea typeface="Calibri" pitchFamily="34" charset="0"/>
                <a:cs typeface="Times New Roman" pitchFamily="18" charset="0"/>
              </a:rPr>
              <a:t>Une semaine plus tard, un beau matin de septembre, elle a d</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pos</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 les d</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chets ciment</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s au même endroit o</a:t>
            </a:r>
            <a:r>
              <a:rPr lang="fr-CA" sz="1800" b="1" dirty="0" smtClean="0">
                <a:latin typeface="Calibri"/>
                <a:ea typeface="Calibri" pitchFamily="34" charset="0"/>
                <a:cs typeface="Times New Roman" pitchFamily="18" charset="0"/>
              </a:rPr>
              <a:t>ù</a:t>
            </a:r>
            <a:r>
              <a:rPr lang="fr-CA" sz="1800" b="1" dirty="0" smtClean="0">
                <a:latin typeface="Kristen ITC" pitchFamily="66" charset="0"/>
                <a:ea typeface="Calibri" pitchFamily="34" charset="0"/>
                <a:cs typeface="Times New Roman" pitchFamily="18" charset="0"/>
              </a:rPr>
              <a:t> elle les avait d</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couverts auparavant. Cela a caus</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 un grand questionnement des passants du centre-ville </a:t>
            </a:r>
            <a:r>
              <a:rPr lang="fr-CA" sz="1800" b="1" dirty="0" smtClean="0">
                <a:latin typeface="Calibri"/>
                <a:ea typeface="Calibri" pitchFamily="34" charset="0"/>
                <a:cs typeface="Times New Roman" pitchFamily="18" charset="0"/>
              </a:rPr>
              <a:t>–</a:t>
            </a:r>
            <a:r>
              <a:rPr lang="fr-CA" sz="1800" b="1" dirty="0" smtClean="0">
                <a:latin typeface="Kristen ITC" pitchFamily="66" charset="0"/>
                <a:ea typeface="Calibri" pitchFamily="34" charset="0"/>
                <a:cs typeface="Times New Roman" pitchFamily="18" charset="0"/>
              </a:rPr>
              <a:t> un sombre regard sur leurs mauvaises habitudes.</a:t>
            </a:r>
            <a:endParaRPr lang="fr-CA" sz="1800" b="1" dirty="0" smtClean="0">
              <a:latin typeface="Arial" pitchFamily="34" charset="0"/>
              <a:cs typeface="Arial" pitchFamily="34" charset="0"/>
            </a:endParaRPr>
          </a:p>
          <a:p>
            <a:pPr lvl="0"/>
            <a:r>
              <a:rPr lang="fr-CA" sz="1800" b="1" dirty="0" smtClean="0">
                <a:latin typeface="Calibri"/>
                <a:ea typeface="Calibri" pitchFamily="34" charset="0"/>
                <a:cs typeface="Times New Roman" pitchFamily="18" charset="0"/>
              </a:rPr>
              <a:t>« </a:t>
            </a:r>
            <a:r>
              <a:rPr lang="fr-CA" sz="1800" b="1" dirty="0" smtClean="0">
                <a:latin typeface="Kristen ITC" pitchFamily="66" charset="0"/>
                <a:ea typeface="Calibri" pitchFamily="34" charset="0"/>
                <a:cs typeface="Times New Roman" pitchFamily="18" charset="0"/>
              </a:rPr>
              <a:t>Il y a dans ces </a:t>
            </a:r>
            <a:r>
              <a:rPr lang="fr-CA" sz="1800" b="1" dirty="0" err="1" smtClean="0">
                <a:latin typeface="Kristen ITC" pitchFamily="66" charset="0"/>
                <a:ea typeface="Calibri" pitchFamily="34" charset="0"/>
                <a:cs typeface="Times New Roman" pitchFamily="18" charset="0"/>
              </a:rPr>
              <a:t>oeuvres</a:t>
            </a:r>
            <a:r>
              <a:rPr lang="fr-CA" sz="1800" b="1" dirty="0" smtClean="0">
                <a:latin typeface="Kristen ITC" pitchFamily="66" charset="0"/>
                <a:ea typeface="Calibri" pitchFamily="34" charset="0"/>
                <a:cs typeface="Times New Roman" pitchFamily="18" charset="0"/>
              </a:rPr>
              <a:t> de b</a:t>
            </a:r>
            <a:r>
              <a:rPr lang="fr-CA" sz="1800" b="1" dirty="0" smtClean="0">
                <a:latin typeface="Calibri"/>
                <a:ea typeface="Calibri" pitchFamily="34" charset="0"/>
                <a:cs typeface="Times New Roman" pitchFamily="18" charset="0"/>
              </a:rPr>
              <a:t>é</a:t>
            </a:r>
            <a:r>
              <a:rPr lang="fr-CA" sz="1800" b="1" dirty="0" smtClean="0">
                <a:latin typeface="Kristen ITC" pitchFamily="66" charset="0"/>
                <a:ea typeface="Calibri" pitchFamily="34" charset="0"/>
                <a:cs typeface="Times New Roman" pitchFamily="18" charset="0"/>
              </a:rPr>
              <a:t>ton, dit madame Boue, le poids de la nature humaine qui consomme infiniment et recycle peu.</a:t>
            </a:r>
            <a:r>
              <a:rPr lang="fr-CA" sz="1800" b="1" dirty="0" smtClean="0">
                <a:latin typeface="Calibri"/>
                <a:ea typeface="Calibri" pitchFamily="34" charset="0"/>
                <a:cs typeface="Times New Roman" pitchFamily="18" charset="0"/>
              </a:rPr>
              <a:t> »</a:t>
            </a:r>
            <a:r>
              <a:rPr lang="fr-CA" sz="1800" b="1" dirty="0" smtClean="0">
                <a:latin typeface="Kristen ITC" pitchFamily="66" charset="0"/>
                <a:ea typeface="Calibri" pitchFamily="34" charset="0"/>
                <a:cs typeface="Times New Roman" pitchFamily="18" charset="0"/>
              </a:rPr>
              <a:t> </a:t>
            </a:r>
            <a:endParaRPr lang="fr-CA" sz="1800" b="1"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04664" y="669047"/>
            <a:ext cx="60486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Madame BOUE doit maintenant quitter </a:t>
            </a:r>
            <a:r>
              <a:rPr kumimoji="0" lang="fr-CA" sz="20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Sofrida</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pour se rendre à une présentation de vêtements</a:t>
            </a:r>
            <a:r>
              <a:rPr lang="fr-CA" sz="2000" b="1" dirty="0" smtClean="0">
                <a:latin typeface="Kristen ITC" pitchFamily="66" charset="0"/>
                <a:ea typeface="Calibri" pitchFamily="34" charset="0"/>
                <a:cs typeface="Times New Roman" pitchFamily="18" charset="0"/>
              </a:rPr>
              <a:t> </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artistiques et éthiques chez Vilaine Vilain.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20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Elle rappelle à la petite que, dans la vie, tout débute par la création.</a:t>
            </a:r>
            <a:endParaRPr kumimoji="0" lang="fr-CA" sz="2000" b="1" i="0" u="none" strike="noStrike" cap="none" normalizeH="0" baseline="0" dirty="0" smtClean="0">
              <a:ln>
                <a:noFill/>
              </a:ln>
              <a:solidFill>
                <a:schemeClr val="tx1"/>
              </a:solidFill>
              <a:effectLst/>
              <a:latin typeface="Kristen ITC" pitchFamily="66" charset="0"/>
              <a:cs typeface="Arial" pitchFamily="34" charset="0"/>
            </a:endParaRPr>
          </a:p>
        </p:txBody>
      </p:sp>
      <p:pic>
        <p:nvPicPr>
          <p:cNvPr id="5" name="Picture 2"/>
          <p:cNvPicPr>
            <a:picLocks noChangeAspect="1" noChangeArrowheads="1"/>
          </p:cNvPicPr>
          <p:nvPr/>
        </p:nvPicPr>
        <p:blipFill>
          <a:blip r:embed="rId2" cstate="print">
            <a:lum bright="-10000"/>
          </a:blip>
          <a:srcRect/>
          <a:stretch>
            <a:fillRect/>
          </a:stretch>
        </p:blipFill>
        <p:spPr bwMode="auto">
          <a:xfrm>
            <a:off x="348038" y="3923928"/>
            <a:ext cx="6249314" cy="4392489"/>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16024" y="480893"/>
            <a:ext cx="6453336"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Sofrida</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aussi est une artiste.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20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Après les avoir dessiné pour leur donner une vie éternelle et personnelle,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Sofrida</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va reconduire Max le hibou et Lux le castor au Musée de la Nature.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Elle s’enthousiasme à promener les animaux de taxidermie dans le centre-ville –ces animaux condamnés à demeurer dans les musées. Elle leur raconte par un minuscule trou, sur le dessus de la boîte, ses mésaventures. </a:t>
            </a:r>
          </a:p>
          <a:p>
            <a:pPr marL="0" marR="0" lvl="0" indent="0" algn="l" defTabSz="914400" rtl="0" eaLnBrk="0" fontAlgn="base" latinLnBrk="0" hangingPunct="0">
              <a:lnSpc>
                <a:spcPct val="100000"/>
              </a:lnSpc>
              <a:spcBef>
                <a:spcPct val="0"/>
              </a:spcBef>
              <a:spcAft>
                <a:spcPct val="0"/>
              </a:spcAft>
              <a:buClrTx/>
              <a:buSzTx/>
              <a:buFontTx/>
              <a:buNone/>
              <a:tabLst/>
            </a:pPr>
            <a:endParaRPr lang="fr-CA" sz="1800" b="1" dirty="0" smtClean="0">
              <a:latin typeface="Kristen ITC"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Même si les animaux sont peu habitués au cadre urbain, ils se sentent en sécurité dans les mains de la fillette sucrée.</a:t>
            </a:r>
            <a:r>
              <a:rPr lang="fr-CA" sz="1800" b="1" dirty="0" smtClean="0">
                <a:latin typeface="Kristen ITC" pitchFamily="66" charset="0"/>
                <a:cs typeface="Arial" pitchFamily="34" charset="0"/>
              </a:rPr>
              <a:t> </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Grâce à cette ballade, Max et Lux ne voient plus le monde des humains comme avant, croit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Sofrida</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a:t>
            </a: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620688" y="5220072"/>
            <a:ext cx="5852957" cy="3600400"/>
          </a:xfrm>
          <a:prstGeom prst="rect">
            <a:avLst/>
          </a:prstGeom>
          <a:ln>
            <a:noFill/>
          </a:ln>
          <a:effectLst>
            <a:softEdge rad="112500"/>
          </a:effectLst>
        </p:spPr>
      </p:pic>
      <p:sp>
        <p:nvSpPr>
          <p:cNvPr id="4" name="TextBox 3"/>
          <p:cNvSpPr txBox="1"/>
          <p:nvPr/>
        </p:nvSpPr>
        <p:spPr>
          <a:xfrm flipH="1">
            <a:off x="2564904" y="7753126"/>
            <a:ext cx="4032448" cy="923330"/>
          </a:xfrm>
          <a:prstGeom prst="rect">
            <a:avLst/>
          </a:prstGeom>
          <a:noFill/>
        </p:spPr>
        <p:txBody>
          <a:bodyPr wrap="square" rtlCol="0">
            <a:spAutoFit/>
          </a:bodyPr>
          <a:lstStyle/>
          <a:p>
            <a:r>
              <a:rPr lang="fr-CA" sz="1800" dirty="0" smtClean="0">
                <a:solidFill>
                  <a:schemeClr val="bg1"/>
                </a:solidFill>
                <a:latin typeface="Kristen ITC" pitchFamily="66" charset="0"/>
              </a:rPr>
              <a:t>Boîtes pour voyager les animaux du musée fabriquées en carton-origami</a:t>
            </a:r>
            <a:endParaRPr lang="fr-CA" sz="1800" dirty="0">
              <a:solidFill>
                <a:schemeClr val="bg1"/>
              </a:solidFill>
              <a:latin typeface="Kristen ITC"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2656" y="251520"/>
            <a:ext cx="6120680" cy="8402300"/>
          </a:xfrm>
          <a:prstGeom prst="rect">
            <a:avLst/>
          </a:prstGeom>
        </p:spPr>
        <p:txBody>
          <a:bodyPr wrap="square">
            <a:spAutoFit/>
          </a:bodyPr>
          <a:lstStyle/>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endParaRPr lang="fr-CA" sz="2000" b="1" dirty="0" smtClean="0">
              <a:latin typeface="Kristen ITC" pitchFamily="66" charset="0"/>
            </a:endParaRPr>
          </a:p>
          <a:p>
            <a:pPr>
              <a:buNone/>
            </a:pPr>
            <a:r>
              <a:rPr lang="fr-CA" sz="2000" b="1" dirty="0" smtClean="0">
                <a:latin typeface="Kristen ITC" pitchFamily="66" charset="0"/>
              </a:rPr>
              <a:t>En chemin, elle mentionne à Max et Luc, que chaque mois de janvier de l’année, dans le jardin de l’hôtel de ville, apparaissent soudainement des dizaines de sculptures de neige hautes de 2 mètres. On souhaite apporter de la magie dans le centre-ville. </a:t>
            </a:r>
          </a:p>
          <a:p>
            <a:pPr>
              <a:buNone/>
            </a:pPr>
            <a:endParaRPr lang="fr-CA" sz="2000" b="1" dirty="0" smtClean="0">
              <a:latin typeface="Kristen ITC" pitchFamily="66" charset="0"/>
            </a:endParaRPr>
          </a:p>
          <a:p>
            <a:pPr>
              <a:buNone/>
            </a:pPr>
            <a:r>
              <a:rPr lang="fr-CA" sz="2000" b="1" dirty="0" smtClean="0">
                <a:latin typeface="Kristen ITC" pitchFamily="66" charset="0"/>
              </a:rPr>
              <a:t>Comme l’a écrit madame Cristaux, </a:t>
            </a:r>
            <a:r>
              <a:rPr lang="fr-CA" sz="2000" b="1" i="1" dirty="0" smtClean="0">
                <a:latin typeface="Kristen ITC" pitchFamily="66" charset="0"/>
              </a:rPr>
              <a:t>les citoyens qui se promènent  dans le sentier de sculptures de neige ont l’impression d’être un tableau vivant, de faire partie d’une œuvre artistique.</a:t>
            </a:r>
            <a:r>
              <a:rPr lang="fr-CA" sz="2000" b="1" dirty="0" smtClean="0">
                <a:latin typeface="Kristen ITC" pitchFamily="66" charset="0"/>
              </a:rPr>
              <a:t> La technique utilisée est un mélange de savoir-faire entre trois cultures : les Inuits, les </a:t>
            </a:r>
            <a:r>
              <a:rPr lang="fr-CA" sz="2000" b="1" dirty="0" err="1" smtClean="0">
                <a:latin typeface="Kristen ITC" pitchFamily="66" charset="0"/>
              </a:rPr>
              <a:t>Innus</a:t>
            </a:r>
            <a:r>
              <a:rPr lang="fr-CA" sz="2000" b="1" dirty="0" smtClean="0">
                <a:latin typeface="Kristen ITC" pitchFamily="66" charset="0"/>
              </a:rPr>
              <a:t> et les franco-québécois. </a:t>
            </a:r>
          </a:p>
        </p:txBody>
      </p:sp>
      <p:pic>
        <p:nvPicPr>
          <p:cNvPr id="8" name="Picture 2"/>
          <p:cNvPicPr>
            <a:picLocks noChangeAspect="1" noChangeArrowheads="1"/>
          </p:cNvPicPr>
          <p:nvPr/>
        </p:nvPicPr>
        <p:blipFill>
          <a:blip r:embed="rId2" cstate="print">
            <a:lum bright="-10000"/>
          </a:blip>
          <a:srcRect/>
          <a:stretch>
            <a:fillRect/>
          </a:stretch>
        </p:blipFill>
        <p:spPr bwMode="auto">
          <a:xfrm>
            <a:off x="1052736" y="395536"/>
            <a:ext cx="4779972" cy="3528392"/>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10000"/>
          </a:blip>
          <a:srcRect/>
          <a:stretch>
            <a:fillRect/>
          </a:stretch>
        </p:blipFill>
        <p:spPr bwMode="auto">
          <a:xfrm>
            <a:off x="188640" y="3491880"/>
            <a:ext cx="6448759" cy="5040560"/>
          </a:xfrm>
          <a:prstGeom prst="rect">
            <a:avLst/>
          </a:prstGeom>
          <a:ln>
            <a:noFill/>
          </a:ln>
          <a:effectLst>
            <a:softEdge rad="112500"/>
          </a:effectLst>
        </p:spPr>
      </p:pic>
      <p:sp>
        <p:nvSpPr>
          <p:cNvPr id="5" name="Rectangle 4"/>
          <p:cNvSpPr/>
          <p:nvPr/>
        </p:nvSpPr>
        <p:spPr>
          <a:xfrm>
            <a:off x="404664" y="323528"/>
            <a:ext cx="5976664" cy="2677656"/>
          </a:xfrm>
          <a:prstGeom prst="rect">
            <a:avLst/>
          </a:prstGeom>
        </p:spPr>
        <p:txBody>
          <a:bodyPr wrap="square">
            <a:spAutoFit/>
          </a:bodyPr>
          <a:lstStyle/>
          <a:p>
            <a:pPr>
              <a:buNone/>
            </a:pPr>
            <a:endParaRPr lang="fr-CA" dirty="0" smtClean="0">
              <a:latin typeface="Kristen ITC" pitchFamily="66" charset="0"/>
            </a:endParaRPr>
          </a:p>
          <a:p>
            <a:pPr>
              <a:buNone/>
            </a:pPr>
            <a:r>
              <a:rPr lang="fr-CA" dirty="0" smtClean="0">
                <a:latin typeface="Kristen ITC" pitchFamily="66" charset="0"/>
              </a:rPr>
              <a:t>La technique pour réaliser les sculptures de neige s’appelle le moule-ascenseur et elle consiste à compresser la neige dans un tube créé à partir de pancartes électorales recyclés.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20688" y="5291289"/>
            <a:ext cx="5760640" cy="3529183"/>
          </a:xfrm>
          <a:prstGeom prst="rect">
            <a:avLst/>
          </a:prstGeom>
          <a:ln>
            <a:noFill/>
          </a:ln>
          <a:effectLst>
            <a:softEdge rad="112500"/>
          </a:effectLst>
        </p:spPr>
      </p:pic>
      <p:sp>
        <p:nvSpPr>
          <p:cNvPr id="6" name="Rectangle 5"/>
          <p:cNvSpPr/>
          <p:nvPr/>
        </p:nvSpPr>
        <p:spPr>
          <a:xfrm>
            <a:off x="476672" y="251520"/>
            <a:ext cx="5976664" cy="5355312"/>
          </a:xfrm>
          <a:prstGeom prst="rect">
            <a:avLst/>
          </a:prstGeom>
        </p:spPr>
        <p:txBody>
          <a:bodyPr wrap="square">
            <a:spAutoFit/>
          </a:bodyPr>
          <a:lstStyle/>
          <a:p>
            <a:pPr lvl="0" eaLnBrk="1" hangingPunct="1"/>
            <a:r>
              <a:rPr lang="fr-CA" sz="1800" b="1" dirty="0" smtClean="0">
                <a:latin typeface="Kristen ITC" pitchFamily="66" charset="0"/>
                <a:ea typeface="Calibri" pitchFamily="34" charset="0"/>
                <a:cs typeface="Times New Roman" pitchFamily="18" charset="0"/>
              </a:rPr>
              <a:t>Maintenant, </a:t>
            </a:r>
            <a:r>
              <a:rPr lang="fr-CA" sz="1800" b="1" dirty="0" err="1" smtClean="0">
                <a:latin typeface="Kristen ITC" pitchFamily="66" charset="0"/>
                <a:ea typeface="Calibri" pitchFamily="34" charset="0"/>
                <a:cs typeface="Times New Roman" pitchFamily="18" charset="0"/>
              </a:rPr>
              <a:t>Sofrida</a:t>
            </a:r>
            <a:r>
              <a:rPr lang="fr-CA" sz="1800" b="1" dirty="0" smtClean="0">
                <a:latin typeface="Kristen ITC" pitchFamily="66" charset="0"/>
                <a:ea typeface="Calibri" pitchFamily="34" charset="0"/>
                <a:cs typeface="Times New Roman" pitchFamily="18" charset="0"/>
              </a:rPr>
              <a:t> prend une pause sur le banc de </a:t>
            </a:r>
            <a:r>
              <a:rPr lang="fr-CA" sz="1800" b="1" dirty="0" err="1" smtClean="0">
                <a:latin typeface="Kristen ITC" pitchFamily="66" charset="0"/>
                <a:ea typeface="Calibri" pitchFamily="34" charset="0"/>
                <a:cs typeface="Times New Roman" pitchFamily="18" charset="0"/>
              </a:rPr>
              <a:t>Snoute</a:t>
            </a:r>
            <a:r>
              <a:rPr lang="fr-CA" sz="1800" b="1" dirty="0" smtClean="0">
                <a:latin typeface="Kristen ITC" pitchFamily="66" charset="0"/>
                <a:ea typeface="Calibri" pitchFamily="34" charset="0"/>
                <a:cs typeface="Times New Roman" pitchFamily="18" charset="0"/>
              </a:rPr>
              <a:t> qui fut le premier poète itinérant –avec un baluchon emplie de recueils maisons. </a:t>
            </a:r>
            <a:endParaRPr lang="fr-CA" sz="1800" b="1" dirty="0" smtClean="0">
              <a:latin typeface="Kristen ITC" pitchFamily="66" charset="0"/>
              <a:cs typeface="Arial" pitchFamily="34" charset="0"/>
            </a:endParaRPr>
          </a:p>
          <a:p>
            <a:pPr lvl="0"/>
            <a:r>
              <a:rPr lang="fr-CA" sz="1800" b="1" dirty="0" smtClean="0">
                <a:latin typeface="Kristen ITC" pitchFamily="66" charset="0"/>
                <a:ea typeface="Calibri" pitchFamily="34" charset="0"/>
                <a:cs typeface="Times New Roman" pitchFamily="18" charset="0"/>
              </a:rPr>
              <a:t>David le </a:t>
            </a:r>
            <a:r>
              <a:rPr lang="fr-CA" sz="1800" b="1" dirty="0" err="1" smtClean="0">
                <a:latin typeface="Kristen ITC" pitchFamily="66" charset="0"/>
                <a:ea typeface="Calibri" pitchFamily="34" charset="0"/>
                <a:cs typeface="Times New Roman" pitchFamily="18" charset="0"/>
              </a:rPr>
              <a:t>slameur</a:t>
            </a:r>
            <a:r>
              <a:rPr lang="fr-CA" sz="1800" b="1" dirty="0" smtClean="0">
                <a:latin typeface="Kristen ITC" pitchFamily="66" charset="0"/>
                <a:ea typeface="Calibri" pitchFamily="34" charset="0"/>
                <a:cs typeface="Times New Roman" pitchFamily="18" charset="0"/>
              </a:rPr>
              <a:t>-peintre-chanteur-travailleur de rue est en train d’écrire. </a:t>
            </a:r>
            <a:r>
              <a:rPr lang="fr-CA" sz="1800" b="1" dirty="0" err="1" smtClean="0">
                <a:latin typeface="Kristen ITC" pitchFamily="66" charset="0"/>
                <a:ea typeface="Calibri" pitchFamily="34" charset="0"/>
                <a:cs typeface="Times New Roman" pitchFamily="18" charset="0"/>
              </a:rPr>
              <a:t>Sofrida</a:t>
            </a:r>
            <a:r>
              <a:rPr lang="fr-CA" sz="1800" b="1" dirty="0" smtClean="0">
                <a:latin typeface="Kristen ITC" pitchFamily="66" charset="0"/>
                <a:ea typeface="Calibri" pitchFamily="34" charset="0"/>
                <a:cs typeface="Times New Roman" pitchFamily="18" charset="0"/>
              </a:rPr>
              <a:t> se penche légèrement pour lire les mots de sa plume : </a:t>
            </a:r>
            <a:r>
              <a:rPr lang="fr-CA" sz="1800" b="1" i="1" dirty="0" smtClean="0">
                <a:latin typeface="Kristen ITC" pitchFamily="66" charset="0"/>
                <a:ea typeface="Calibri" pitchFamily="34" charset="0"/>
                <a:cs typeface="Times New Roman" pitchFamily="18" charset="0"/>
              </a:rPr>
              <a:t>la bête et sa cage… </a:t>
            </a:r>
            <a:r>
              <a:rPr lang="fr-CA" sz="1800" b="1" dirty="0" smtClean="0">
                <a:latin typeface="Kristen ITC" pitchFamily="66" charset="0"/>
                <a:ea typeface="Calibri" pitchFamily="34" charset="0"/>
                <a:cs typeface="Times New Roman" pitchFamily="18" charset="0"/>
              </a:rPr>
              <a:t>son prochain roman.</a:t>
            </a:r>
          </a:p>
          <a:p>
            <a:pPr lvl="0"/>
            <a:endParaRPr lang="fr-CA" sz="1800" b="1" dirty="0" smtClean="0">
              <a:latin typeface="Kristen ITC" pitchFamily="66" charset="0"/>
              <a:cs typeface="Arial" pitchFamily="34" charset="0"/>
            </a:endParaRPr>
          </a:p>
          <a:p>
            <a:pPr lvl="0"/>
            <a:r>
              <a:rPr lang="fr-CA" sz="1800" b="1" dirty="0" smtClean="0">
                <a:latin typeface="Kristen ITC" pitchFamily="66" charset="0"/>
                <a:ea typeface="Calibri" pitchFamily="34" charset="0"/>
                <a:cs typeface="Times New Roman" pitchFamily="18" charset="0"/>
              </a:rPr>
              <a:t>Avec l’accord des élus, David et les jeunes volontaires peignent des œuvres sur les pelles des grattes municipales, des bancs de parcs, certains poteaux d’horodateurs, des poubelles, bref, tout ce qui peut éloigner la grisaille et le vide du centre-ville.</a:t>
            </a:r>
          </a:p>
          <a:p>
            <a:pPr lvl="0"/>
            <a:endParaRPr lang="fr-CA" sz="1800" b="1" dirty="0" smtClean="0">
              <a:latin typeface="Kristen ITC" pitchFamily="66" charset="0"/>
              <a:cs typeface="Arial" pitchFamily="34" charset="0"/>
            </a:endParaRPr>
          </a:p>
          <a:p>
            <a:pPr lvl="0"/>
            <a:r>
              <a:rPr lang="fr-CA" sz="1800" b="1" dirty="0" smtClean="0">
                <a:latin typeface="Kristen ITC" pitchFamily="66" charset="0"/>
                <a:ea typeface="Calibri" pitchFamily="34" charset="0"/>
                <a:cs typeface="Times New Roman" pitchFamily="18" charset="0"/>
              </a:rPr>
              <a:t>David aide les jeunes, par la pratique des arts, à traverser des moments difficiles dans leur vie. Il est un artiste de la couleur intérieure.</a:t>
            </a:r>
          </a:p>
          <a:p>
            <a:pPr lvl="0"/>
            <a:endParaRPr lang="fr-CA" sz="1800" b="1" dirty="0" smtClean="0">
              <a:latin typeface="Kristen ITC" pitchFamily="66"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lum bright="-10000"/>
          </a:blip>
          <a:srcRect/>
          <a:stretch>
            <a:fillRect/>
          </a:stretch>
        </p:blipFill>
        <p:spPr bwMode="auto">
          <a:xfrm>
            <a:off x="603385" y="3868914"/>
            <a:ext cx="5633927" cy="4951558"/>
          </a:xfrm>
          <a:prstGeom prst="rect">
            <a:avLst/>
          </a:prstGeom>
          <a:ln>
            <a:noFill/>
          </a:ln>
          <a:effectLst>
            <a:softEdge rad="112500"/>
          </a:effectLst>
        </p:spPr>
      </p:pic>
      <p:sp>
        <p:nvSpPr>
          <p:cNvPr id="5" name="Rectangle 4"/>
          <p:cNvSpPr/>
          <p:nvPr/>
        </p:nvSpPr>
        <p:spPr>
          <a:xfrm>
            <a:off x="332656" y="323528"/>
            <a:ext cx="6048672" cy="3416320"/>
          </a:xfrm>
          <a:prstGeom prst="rect">
            <a:avLst/>
          </a:prstGeom>
        </p:spPr>
        <p:txBody>
          <a:bodyPr wrap="square">
            <a:spAutoFit/>
          </a:bodyPr>
          <a:lstStyle/>
          <a:p>
            <a:r>
              <a:rPr lang="fr-CA" b="1" dirty="0" smtClean="0">
                <a:latin typeface="Kristen ITC" pitchFamily="66" charset="0"/>
              </a:rPr>
              <a:t>Mais… mais, c’est Super Marteau qui court !</a:t>
            </a:r>
            <a:br>
              <a:rPr lang="fr-CA" b="1" dirty="0" smtClean="0">
                <a:latin typeface="Kristen ITC" pitchFamily="66" charset="0"/>
              </a:rPr>
            </a:br>
            <a:r>
              <a:rPr lang="fr-CA" b="1" dirty="0" smtClean="0">
                <a:latin typeface="Kristen ITC" pitchFamily="66" charset="0"/>
              </a:rPr>
              <a:t> </a:t>
            </a:r>
            <a:br>
              <a:rPr lang="fr-CA" b="1" dirty="0" smtClean="0">
                <a:latin typeface="Kristen ITC" pitchFamily="66" charset="0"/>
              </a:rPr>
            </a:br>
            <a:r>
              <a:rPr lang="fr-CA" b="1" dirty="0" err="1" smtClean="0">
                <a:latin typeface="Kristen ITC" pitchFamily="66" charset="0"/>
              </a:rPr>
              <a:t>Sofrida</a:t>
            </a:r>
            <a:r>
              <a:rPr lang="fr-CA" b="1" dirty="0" smtClean="0">
                <a:latin typeface="Kristen ITC" pitchFamily="66" charset="0"/>
              </a:rPr>
              <a:t> ballait de la main vers le super héros vivant du centre-ville. Super Marteau (anagramme pour Mouvement Artistique Éthique Activisme Urbain) s’approche pour lui présenter son nouveau costume.</a:t>
            </a:r>
            <a:endParaRPr lang="fr-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2656" y="556384"/>
            <a:ext cx="6264696" cy="7663636"/>
          </a:xfrm>
          <a:prstGeom prst="rect">
            <a:avLst/>
          </a:prstGeom>
        </p:spPr>
        <p:txBody>
          <a:bodyPr wrap="square">
            <a:spAutoFit/>
          </a:bodyPr>
          <a:lstStyle/>
          <a:p>
            <a:r>
              <a:rPr lang="fr-CA" b="1" dirty="0" smtClean="0">
                <a:latin typeface="Kristen ITC" pitchFamily="66" charset="0"/>
              </a:rPr>
              <a:t>Super Marteau vit de l’art engagé  : causes humanitaires, problématiques sociales, exclus et démunis.</a:t>
            </a:r>
          </a:p>
          <a:p>
            <a:endParaRPr lang="fr-CA" sz="2000" b="1" dirty="0" smtClean="0">
              <a:latin typeface="Kristen ITC" pitchFamily="66" charset="0"/>
            </a:endParaRPr>
          </a:p>
          <a:p>
            <a:endParaRPr lang="fr-CA" sz="2000" b="1" dirty="0" smtClean="0">
              <a:latin typeface="Kristen ITC" pitchFamily="66" charset="0"/>
            </a:endParaRPr>
          </a:p>
          <a:p>
            <a:r>
              <a:rPr lang="fr-CA" sz="2000" b="1" dirty="0" smtClean="0">
                <a:latin typeface="Kristen ITC" pitchFamily="66" charset="0"/>
              </a:rPr>
              <a:t/>
            </a:r>
            <a:br>
              <a:rPr lang="fr-CA" sz="2000" b="1" dirty="0" smtClean="0">
                <a:latin typeface="Kristen ITC" pitchFamily="66" charset="0"/>
              </a:rPr>
            </a:br>
            <a:r>
              <a:rPr lang="fr-CA" sz="2000" b="1" dirty="0" smtClean="0">
                <a:latin typeface="Kristen ITC" pitchFamily="66" charset="0"/>
              </a:rPr>
              <a:t>Il a symboliquement remplacé la toponymie de la rue Wellington Nord par </a:t>
            </a:r>
            <a:r>
              <a:rPr lang="fr-CA" sz="2000" b="1" dirty="0" err="1" smtClean="0">
                <a:latin typeface="Kristen ITC" pitchFamily="66" charset="0"/>
              </a:rPr>
              <a:t>Wellington’Art</a:t>
            </a:r>
            <a:r>
              <a:rPr lang="fr-CA" sz="2000" b="1" dirty="0" smtClean="0">
                <a:latin typeface="Kristen ITC" pitchFamily="66" charset="0"/>
              </a:rPr>
              <a:t> afin de dénoncer la pauvreté des artistes d’aujourd’hui. Il se veut une sorte d’engagement courageux à la conscience de soi, à l’art et à la non-violence.</a:t>
            </a:r>
            <a:br>
              <a:rPr lang="fr-CA" sz="2000" b="1" dirty="0" smtClean="0">
                <a:latin typeface="Kristen ITC" pitchFamily="66" charset="0"/>
              </a:rPr>
            </a:br>
            <a:endParaRPr lang="fr-CA" sz="2000" b="1" dirty="0" smtClean="0">
              <a:latin typeface="Kristen ITC" pitchFamily="66" charset="0"/>
            </a:endParaRPr>
          </a:p>
          <a:p>
            <a:r>
              <a:rPr lang="fr-CA" sz="2000" b="1" dirty="0" smtClean="0">
                <a:latin typeface="Kristen ITC" pitchFamily="66" charset="0"/>
              </a:rPr>
              <a:t>Il y a une dizaine d’années, Super Marteau a combattu Plastic-Man (un monstre fait de sacs d’épicerie) afin de d’inciter les gens à utiliser pour leurs achats le sac durable (1000 sacs de cotons équitables ont été peints par des jeunes marteaux). </a:t>
            </a:r>
          </a:p>
          <a:p>
            <a:endParaRPr lang="fr-CA" sz="2000" b="1" dirty="0" smtClean="0">
              <a:latin typeface="Kristen ITC" pitchFamily="66" charset="0"/>
            </a:endParaRPr>
          </a:p>
          <a:p>
            <a:r>
              <a:rPr lang="fr-CA" sz="2000" b="1" dirty="0" smtClean="0">
                <a:latin typeface="Kristen ITC" pitchFamily="66" charset="0"/>
              </a:rPr>
              <a:t>Il a aussi éliminé </a:t>
            </a:r>
            <a:r>
              <a:rPr lang="fr-CA" sz="2000" b="1" dirty="0" err="1" smtClean="0">
                <a:latin typeface="Kristen ITC" pitchFamily="66" charset="0"/>
              </a:rPr>
              <a:t>Clothe</a:t>
            </a:r>
            <a:r>
              <a:rPr lang="fr-CA" sz="2000" b="1" dirty="0" smtClean="0">
                <a:latin typeface="Kristen ITC" pitchFamily="66" charset="0"/>
              </a:rPr>
              <a:t>-</a:t>
            </a:r>
            <a:r>
              <a:rPr lang="fr-CA" sz="2000" b="1" dirty="0" err="1" smtClean="0">
                <a:latin typeface="Kristen ITC" pitchFamily="66" charset="0"/>
              </a:rPr>
              <a:t>Woman</a:t>
            </a:r>
            <a:r>
              <a:rPr lang="fr-CA" sz="2000" b="1" dirty="0" smtClean="0">
                <a:latin typeface="Kristen ITC" pitchFamily="66" charset="0"/>
              </a:rPr>
              <a:t>, l’impitoyable sorcière de l’industrie de la mode, en présentant aux citoyens des solutions face aux tonnes de vêtements jetés annuellement (sculptures et peinture de tissus, vêtements artistiques).</a:t>
            </a:r>
            <a:endParaRPr lang="fr-CA"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ChangeArrowheads="1"/>
          </p:cNvSpPr>
          <p:nvPr/>
        </p:nvSpPr>
        <p:spPr bwMode="auto">
          <a:xfrm>
            <a:off x="1988840" y="3941236"/>
            <a:ext cx="4248150" cy="4154984"/>
          </a:xfrm>
          <a:prstGeom prst="rect">
            <a:avLst/>
          </a:prstGeom>
          <a:noFill/>
          <a:ln w="9525">
            <a:noFill/>
            <a:miter lim="800000"/>
            <a:headEnd/>
            <a:tailEnd/>
          </a:ln>
        </p:spPr>
        <p:txBody>
          <a:bodyPr anchor="ctr">
            <a:spAutoFit/>
          </a:bodyPr>
          <a:lstStyle/>
          <a:p>
            <a:r>
              <a:rPr lang="fr-CA" sz="1600" b="1" i="1" dirty="0">
                <a:solidFill>
                  <a:schemeClr val="bg1"/>
                </a:solidFill>
                <a:latin typeface="Kristen ITC" pitchFamily="66" charset="0"/>
                <a:ea typeface="Calibri" pitchFamily="34" charset="0"/>
                <a:cs typeface="Times New Roman" pitchFamily="18" charset="0"/>
              </a:rPr>
              <a:t> </a:t>
            </a:r>
            <a:r>
              <a:rPr lang="fr-CA" sz="1600" b="1" i="1" dirty="0" err="1">
                <a:solidFill>
                  <a:schemeClr val="bg1"/>
                </a:solidFill>
                <a:latin typeface="Kristen ITC" pitchFamily="66" charset="0"/>
                <a:ea typeface="Calibri" pitchFamily="34" charset="0"/>
                <a:cs typeface="Times New Roman" pitchFamily="18" charset="0"/>
              </a:rPr>
              <a:t>Sofrida</a:t>
            </a:r>
            <a:r>
              <a:rPr lang="fr-CA" sz="1600" b="1" i="1" dirty="0">
                <a:solidFill>
                  <a:schemeClr val="bg1"/>
                </a:solidFill>
                <a:latin typeface="Kristen ITC" pitchFamily="66" charset="0"/>
                <a:ea typeface="Calibri" pitchFamily="34" charset="0"/>
                <a:cs typeface="Times New Roman" pitchFamily="18" charset="0"/>
              </a:rPr>
              <a:t> </a:t>
            </a:r>
            <a:r>
              <a:rPr lang="fr-CA" sz="1600" b="1" i="1" dirty="0" smtClean="0">
                <a:solidFill>
                  <a:schemeClr val="bg1"/>
                </a:solidFill>
                <a:latin typeface="Kristen ITC" pitchFamily="66" charset="0"/>
                <a:ea typeface="Calibri" pitchFamily="34" charset="0"/>
                <a:cs typeface="Times New Roman" pitchFamily="18" charset="0"/>
              </a:rPr>
              <a:t>et le centre-ville</a:t>
            </a:r>
            <a:endParaRPr lang="fr-CA" sz="1600" dirty="0">
              <a:solidFill>
                <a:schemeClr val="bg1"/>
              </a:solidFill>
              <a:ea typeface="Calibri" pitchFamily="34" charset="0"/>
              <a:cs typeface="Times New Roman" pitchFamily="18" charset="0"/>
            </a:endParaRPr>
          </a:p>
          <a:p>
            <a:endParaRPr lang="fr-CA" sz="1600" dirty="0" smtClean="0">
              <a:solidFill>
                <a:schemeClr val="bg1"/>
              </a:solidFill>
              <a:latin typeface="Kristen ITC" pitchFamily="66" charset="0"/>
              <a:ea typeface="Calibri" pitchFamily="34" charset="0"/>
              <a:cs typeface="Times New Roman" pitchFamily="18" charset="0"/>
            </a:endParaRPr>
          </a:p>
          <a:p>
            <a:r>
              <a:rPr lang="fr-CA" sz="1600" dirty="0" smtClean="0">
                <a:solidFill>
                  <a:schemeClr val="bg1"/>
                </a:solidFill>
                <a:latin typeface="Kristen ITC" pitchFamily="66" charset="0"/>
                <a:ea typeface="Calibri" pitchFamily="34" charset="0"/>
                <a:cs typeface="Times New Roman" pitchFamily="18" charset="0"/>
              </a:rPr>
              <a:t>Toutes </a:t>
            </a:r>
            <a:r>
              <a:rPr lang="fr-CA" sz="1600" dirty="0">
                <a:solidFill>
                  <a:schemeClr val="bg1"/>
                </a:solidFill>
                <a:latin typeface="Kristen ITC" pitchFamily="66" charset="0"/>
                <a:ea typeface="Calibri" pitchFamily="34" charset="0"/>
                <a:cs typeface="Times New Roman" pitchFamily="18" charset="0"/>
              </a:rPr>
              <a:t>reproduction, </a:t>
            </a:r>
            <a:r>
              <a:rPr lang="fr-CA" sz="1600" dirty="0">
                <a:solidFill>
                  <a:schemeClr val="bg1"/>
                </a:solidFill>
                <a:latin typeface="Calibri" pitchFamily="34" charset="0"/>
                <a:ea typeface="Calibri" pitchFamily="34" charset="0"/>
                <a:cs typeface="Times New Roman" pitchFamily="18" charset="0"/>
              </a:rPr>
              <a:t>é</a:t>
            </a:r>
            <a:r>
              <a:rPr lang="fr-CA" sz="1600" dirty="0">
                <a:solidFill>
                  <a:schemeClr val="bg1"/>
                </a:solidFill>
                <a:latin typeface="Kristen ITC" pitchFamily="66" charset="0"/>
                <a:ea typeface="Calibri" pitchFamily="34" charset="0"/>
                <a:cs typeface="Times New Roman" pitchFamily="18" charset="0"/>
              </a:rPr>
              <a:t>dition, impression, adaptation de ce texte </a:t>
            </a:r>
            <a:r>
              <a:rPr lang="fr-CA" sz="1600" dirty="0">
                <a:solidFill>
                  <a:schemeClr val="bg1"/>
                </a:solidFill>
                <a:latin typeface="Calibri" pitchFamily="34" charset="0"/>
                <a:ea typeface="Calibri" pitchFamily="34" charset="0"/>
                <a:cs typeface="Times New Roman" pitchFamily="18" charset="0"/>
              </a:rPr>
              <a:t>à</a:t>
            </a:r>
            <a:r>
              <a:rPr lang="fr-CA" sz="1600" dirty="0">
                <a:solidFill>
                  <a:schemeClr val="bg1"/>
                </a:solidFill>
                <a:latin typeface="Kristen ITC" pitchFamily="66" charset="0"/>
                <a:ea typeface="Calibri" pitchFamily="34" charset="0"/>
                <a:cs typeface="Times New Roman" pitchFamily="18" charset="0"/>
              </a:rPr>
              <a:t> des fins non commerciales, par quelque proc</a:t>
            </a:r>
            <a:r>
              <a:rPr lang="fr-CA" sz="1600" dirty="0">
                <a:solidFill>
                  <a:schemeClr val="bg1"/>
                </a:solidFill>
                <a:latin typeface="Calibri" pitchFamily="34" charset="0"/>
                <a:ea typeface="Calibri" pitchFamily="34" charset="0"/>
                <a:cs typeface="Times New Roman" pitchFamily="18" charset="0"/>
              </a:rPr>
              <a:t>é</a:t>
            </a:r>
            <a:r>
              <a:rPr lang="fr-CA" sz="1600" dirty="0">
                <a:solidFill>
                  <a:schemeClr val="bg1"/>
                </a:solidFill>
                <a:latin typeface="Kristen ITC" pitchFamily="66" charset="0"/>
                <a:ea typeface="Calibri" pitchFamily="34" charset="0"/>
                <a:cs typeface="Times New Roman" pitchFamily="18" charset="0"/>
              </a:rPr>
              <a:t>d</a:t>
            </a:r>
            <a:r>
              <a:rPr lang="fr-CA" sz="1600" dirty="0">
                <a:solidFill>
                  <a:schemeClr val="bg1"/>
                </a:solidFill>
                <a:latin typeface="Calibri" pitchFamily="34" charset="0"/>
                <a:ea typeface="Calibri" pitchFamily="34" charset="0"/>
                <a:cs typeface="Times New Roman" pitchFamily="18" charset="0"/>
              </a:rPr>
              <a:t>é</a:t>
            </a:r>
            <a:r>
              <a:rPr lang="fr-CA" sz="1600" dirty="0">
                <a:solidFill>
                  <a:schemeClr val="bg1"/>
                </a:solidFill>
                <a:latin typeface="Kristen ITC" pitchFamily="66" charset="0"/>
                <a:ea typeface="Calibri" pitchFamily="34" charset="0"/>
                <a:cs typeface="Times New Roman" pitchFamily="18" charset="0"/>
              </a:rPr>
              <a:t> que ce soit, tant </a:t>
            </a:r>
            <a:r>
              <a:rPr lang="fr-CA" sz="1600" dirty="0">
                <a:solidFill>
                  <a:schemeClr val="bg1"/>
                </a:solidFill>
                <a:latin typeface="Calibri" pitchFamily="34" charset="0"/>
                <a:ea typeface="Calibri" pitchFamily="34" charset="0"/>
                <a:cs typeface="Times New Roman" pitchFamily="18" charset="0"/>
              </a:rPr>
              <a:t>é</a:t>
            </a:r>
            <a:r>
              <a:rPr lang="fr-CA" sz="1600" dirty="0">
                <a:solidFill>
                  <a:schemeClr val="bg1"/>
                </a:solidFill>
                <a:latin typeface="Kristen ITC" pitchFamily="66" charset="0"/>
                <a:ea typeface="Calibri" pitchFamily="34" charset="0"/>
                <a:cs typeface="Times New Roman" pitchFamily="18" charset="0"/>
              </a:rPr>
              <a:t>lectronique que m</a:t>
            </a:r>
            <a:r>
              <a:rPr lang="fr-CA" sz="1600" dirty="0">
                <a:solidFill>
                  <a:schemeClr val="bg1"/>
                </a:solidFill>
                <a:latin typeface="Calibri" pitchFamily="34" charset="0"/>
                <a:ea typeface="Calibri" pitchFamily="34" charset="0"/>
                <a:cs typeface="Times New Roman" pitchFamily="18" charset="0"/>
              </a:rPr>
              <a:t>é</a:t>
            </a:r>
            <a:r>
              <a:rPr lang="fr-CA" sz="1600" dirty="0">
                <a:solidFill>
                  <a:schemeClr val="bg1"/>
                </a:solidFill>
                <a:latin typeface="Kristen ITC" pitchFamily="66" charset="0"/>
                <a:ea typeface="Calibri" pitchFamily="34" charset="0"/>
                <a:cs typeface="Times New Roman" pitchFamily="18" charset="0"/>
              </a:rPr>
              <a:t>canique, en particulier par photocopie, ne sont pas autoris</a:t>
            </a:r>
            <a:r>
              <a:rPr lang="fr-CA" sz="1600" dirty="0">
                <a:solidFill>
                  <a:schemeClr val="bg1"/>
                </a:solidFill>
                <a:latin typeface="Calibri" pitchFamily="34" charset="0"/>
                <a:ea typeface="Calibri" pitchFamily="34" charset="0"/>
                <a:cs typeface="Times New Roman" pitchFamily="18" charset="0"/>
              </a:rPr>
              <a:t>é</a:t>
            </a:r>
            <a:r>
              <a:rPr lang="fr-CA" sz="1600" dirty="0">
                <a:solidFill>
                  <a:schemeClr val="bg1"/>
                </a:solidFill>
                <a:latin typeface="Kristen ITC" pitchFamily="66" charset="0"/>
                <a:ea typeface="Calibri" pitchFamily="34" charset="0"/>
                <a:cs typeface="Times New Roman" pitchFamily="18" charset="0"/>
              </a:rPr>
              <a:t>es par les auteurs et artistes.</a:t>
            </a:r>
            <a:endParaRPr lang="fr-CA" sz="1600" dirty="0">
              <a:solidFill>
                <a:schemeClr val="bg1"/>
              </a:solidFill>
              <a:ea typeface="Calibri" pitchFamily="34" charset="0"/>
              <a:cs typeface="Times New Roman" pitchFamily="18" charset="0"/>
            </a:endParaRPr>
          </a:p>
          <a:p>
            <a:endParaRPr lang="fr-CA" sz="1600" dirty="0">
              <a:solidFill>
                <a:schemeClr val="bg1"/>
              </a:solidFill>
              <a:latin typeface="Kristen ITC" pitchFamily="66" charset="0"/>
              <a:ea typeface="Calibri" pitchFamily="34" charset="0"/>
              <a:cs typeface="Times New Roman" pitchFamily="18" charset="0"/>
            </a:endParaRPr>
          </a:p>
          <a:p>
            <a:endParaRPr lang="fr-CA" sz="1600" dirty="0">
              <a:solidFill>
                <a:schemeClr val="bg1"/>
              </a:solidFill>
              <a:latin typeface="Kristen ITC" pitchFamily="66" charset="0"/>
              <a:ea typeface="Calibri" pitchFamily="34" charset="0"/>
              <a:cs typeface="Times New Roman" pitchFamily="18" charset="0"/>
            </a:endParaRPr>
          </a:p>
          <a:p>
            <a:r>
              <a:rPr lang="fr-CA" sz="1600" dirty="0">
                <a:solidFill>
                  <a:schemeClr val="bg1"/>
                </a:solidFill>
                <a:latin typeface="Kristen ITC" pitchFamily="66" charset="0"/>
                <a:ea typeface="Calibri" pitchFamily="34" charset="0"/>
                <a:cs typeface="Times New Roman" pitchFamily="18" charset="0"/>
              </a:rPr>
              <a:t>Imprim</a:t>
            </a:r>
            <a:r>
              <a:rPr lang="fr-CA" sz="1600" dirty="0">
                <a:solidFill>
                  <a:schemeClr val="bg1"/>
                </a:solidFill>
                <a:latin typeface="Calibri" pitchFamily="34" charset="0"/>
                <a:ea typeface="Calibri" pitchFamily="34" charset="0"/>
                <a:cs typeface="Times New Roman" pitchFamily="18" charset="0"/>
              </a:rPr>
              <a:t>é</a:t>
            </a:r>
            <a:r>
              <a:rPr lang="fr-CA" sz="1600" dirty="0">
                <a:solidFill>
                  <a:schemeClr val="bg1"/>
                </a:solidFill>
                <a:latin typeface="Kristen ITC" pitchFamily="66" charset="0"/>
                <a:ea typeface="Calibri" pitchFamily="34" charset="0"/>
                <a:cs typeface="Times New Roman" pitchFamily="18" charset="0"/>
              </a:rPr>
              <a:t> </a:t>
            </a:r>
            <a:r>
              <a:rPr lang="fr-CA" sz="1600" dirty="0">
                <a:solidFill>
                  <a:schemeClr val="bg1"/>
                </a:solidFill>
                <a:latin typeface="Calibri" pitchFamily="34" charset="0"/>
                <a:ea typeface="Calibri" pitchFamily="34" charset="0"/>
                <a:cs typeface="Times New Roman" pitchFamily="18" charset="0"/>
              </a:rPr>
              <a:t>à</a:t>
            </a:r>
            <a:r>
              <a:rPr lang="fr-CA" sz="1600" dirty="0">
                <a:solidFill>
                  <a:schemeClr val="bg1"/>
                </a:solidFill>
                <a:latin typeface="Kristen ITC" pitchFamily="66" charset="0"/>
                <a:ea typeface="Calibri" pitchFamily="34" charset="0"/>
                <a:cs typeface="Times New Roman" pitchFamily="18" charset="0"/>
              </a:rPr>
              <a:t> Sherbrooke, </a:t>
            </a:r>
            <a:r>
              <a:rPr lang="fr-CA" sz="1600" dirty="0">
                <a:solidFill>
                  <a:schemeClr val="bg1"/>
                </a:solidFill>
                <a:latin typeface="Calibri" pitchFamily="34" charset="0"/>
                <a:ea typeface="Calibri" pitchFamily="34" charset="0"/>
                <a:cs typeface="Times New Roman" pitchFamily="18" charset="0"/>
              </a:rPr>
              <a:t>É</a:t>
            </a:r>
            <a:r>
              <a:rPr lang="fr-CA" sz="1600" dirty="0">
                <a:solidFill>
                  <a:schemeClr val="bg1"/>
                </a:solidFill>
                <a:latin typeface="Kristen ITC" pitchFamily="66" charset="0"/>
                <a:ea typeface="Calibri" pitchFamily="34" charset="0"/>
                <a:cs typeface="Times New Roman" pitchFamily="18" charset="0"/>
              </a:rPr>
              <a:t>t</a:t>
            </a:r>
            <a:r>
              <a:rPr lang="fr-CA" sz="1600" dirty="0">
                <a:solidFill>
                  <a:schemeClr val="bg1"/>
                </a:solidFill>
                <a:latin typeface="Calibri" pitchFamily="34" charset="0"/>
                <a:ea typeface="Calibri" pitchFamily="34" charset="0"/>
                <a:cs typeface="Times New Roman" pitchFamily="18" charset="0"/>
              </a:rPr>
              <a:t>é</a:t>
            </a:r>
            <a:r>
              <a:rPr lang="fr-CA" sz="1600" dirty="0">
                <a:solidFill>
                  <a:schemeClr val="bg1"/>
                </a:solidFill>
                <a:latin typeface="Kristen ITC" pitchFamily="66" charset="0"/>
                <a:ea typeface="Calibri" pitchFamily="34" charset="0"/>
                <a:cs typeface="Times New Roman" pitchFamily="18" charset="0"/>
              </a:rPr>
              <a:t> 2016. </a:t>
            </a:r>
            <a:r>
              <a:rPr lang="fr-CA" sz="1600" dirty="0" err="1">
                <a:solidFill>
                  <a:schemeClr val="bg1"/>
                </a:solidFill>
                <a:latin typeface="Kristen ITC" pitchFamily="66" charset="0"/>
                <a:ea typeface="Calibri" pitchFamily="34" charset="0"/>
                <a:cs typeface="Times New Roman" pitchFamily="18" charset="0"/>
              </a:rPr>
              <a:t>Corvus</a:t>
            </a:r>
            <a:r>
              <a:rPr lang="fr-CA" sz="1600" dirty="0">
                <a:solidFill>
                  <a:schemeClr val="bg1"/>
                </a:solidFill>
                <a:latin typeface="Kristen ITC" pitchFamily="66" charset="0"/>
                <a:ea typeface="Calibri" pitchFamily="34" charset="0"/>
                <a:cs typeface="Times New Roman" pitchFamily="18" charset="0"/>
              </a:rPr>
              <a:t> papier </a:t>
            </a:r>
            <a:r>
              <a:rPr lang="fr-CA" sz="1600" dirty="0">
                <a:solidFill>
                  <a:schemeClr val="bg1"/>
                </a:solidFill>
                <a:latin typeface="Calibri" pitchFamily="34" charset="0"/>
                <a:ea typeface="Calibri" pitchFamily="34" charset="0"/>
                <a:cs typeface="Times New Roman" pitchFamily="18" charset="0"/>
              </a:rPr>
              <a:t>É</a:t>
            </a:r>
            <a:r>
              <a:rPr lang="fr-CA" sz="1600" dirty="0">
                <a:solidFill>
                  <a:schemeClr val="bg1"/>
                </a:solidFill>
                <a:latin typeface="Kristen ITC" pitchFamily="66" charset="0"/>
                <a:ea typeface="Calibri" pitchFamily="34" charset="0"/>
                <a:cs typeface="Times New Roman" pitchFamily="18" charset="0"/>
              </a:rPr>
              <a:t>diteur.</a:t>
            </a:r>
            <a:endParaRPr lang="fr-CA" sz="1600" dirty="0">
              <a:solidFill>
                <a:schemeClr val="bg1"/>
              </a:solidFill>
              <a:ea typeface="Calibri" pitchFamily="34" charset="0"/>
              <a:cs typeface="Times New Roman" pitchFamily="18" charset="0"/>
            </a:endParaRPr>
          </a:p>
          <a:p>
            <a:endParaRPr lang="fr-CA" sz="1600" dirty="0">
              <a:solidFill>
                <a:schemeClr val="bg1"/>
              </a:solidFill>
              <a:latin typeface="Kristen ITC" pitchFamily="66" charset="0"/>
              <a:ea typeface="Calibri" pitchFamily="34" charset="0"/>
              <a:cs typeface="Times New Roman" pitchFamily="18" charset="0"/>
            </a:endParaRPr>
          </a:p>
          <a:p>
            <a:r>
              <a:rPr lang="fr-CA" sz="1600" dirty="0">
                <a:solidFill>
                  <a:schemeClr val="bg1"/>
                </a:solidFill>
                <a:latin typeface="Kristen ITC" pitchFamily="66" charset="0"/>
                <a:ea typeface="Calibri" pitchFamily="34" charset="0"/>
                <a:cs typeface="Times New Roman" pitchFamily="18" charset="0"/>
              </a:rPr>
              <a:t>Incipit</a:t>
            </a:r>
            <a:r>
              <a:rPr lang="fr-CA" sz="1600" dirty="0">
                <a:solidFill>
                  <a:schemeClr val="bg1"/>
                </a:solidFill>
                <a:latin typeface="Calibri" pitchFamily="34" charset="0"/>
                <a:ea typeface="Calibri" pitchFamily="34" charset="0"/>
                <a:cs typeface="Times New Roman" pitchFamily="18" charset="0"/>
              </a:rPr>
              <a:t> </a:t>
            </a:r>
            <a:r>
              <a:rPr lang="fr-CA" sz="1600" dirty="0">
                <a:solidFill>
                  <a:schemeClr val="bg1"/>
                </a:solidFill>
                <a:latin typeface="Kristen ITC" pitchFamily="66" charset="0"/>
                <a:ea typeface="Calibri" pitchFamily="34" charset="0"/>
                <a:cs typeface="Times New Roman" pitchFamily="18" charset="0"/>
              </a:rPr>
              <a:t>: Paroles d’Edgar </a:t>
            </a:r>
            <a:r>
              <a:rPr lang="fr-CA" sz="1600" dirty="0" err="1">
                <a:solidFill>
                  <a:schemeClr val="bg1"/>
                </a:solidFill>
                <a:latin typeface="Kristen ITC" pitchFamily="66" charset="0"/>
                <a:ea typeface="Calibri" pitchFamily="34" charset="0"/>
                <a:cs typeface="Times New Roman" pitchFamily="18" charset="0"/>
              </a:rPr>
              <a:t>Bori</a:t>
            </a:r>
            <a:endParaRPr lang="fr-CA" sz="1600" dirty="0">
              <a:solidFill>
                <a:schemeClr val="bg1"/>
              </a:solidFill>
              <a:ea typeface="Calibri" pitchFamily="34" charset="0"/>
              <a:cs typeface="Times New Roman" pitchFamily="18" charset="0"/>
            </a:endParaRPr>
          </a:p>
          <a:p>
            <a:endParaRPr lang="fr-CA" dirty="0">
              <a:solidFill>
                <a:schemeClr val="bg1"/>
              </a:solidFill>
              <a:ea typeface="Calibri" pitchFamily="34" charset="0"/>
              <a:cs typeface="Times New Roman" pitchFamily="18" charset="0"/>
            </a:endParaRPr>
          </a:p>
        </p:txBody>
      </p:sp>
      <p:pic>
        <p:nvPicPr>
          <p:cNvPr id="2050" name="Picture 2"/>
          <p:cNvPicPr>
            <a:picLocks noChangeAspect="1" noChangeArrowheads="1"/>
          </p:cNvPicPr>
          <p:nvPr/>
        </p:nvPicPr>
        <p:blipFill>
          <a:blip r:embed="rId2" cstate="print">
            <a:lum bright="-10000"/>
          </a:blip>
          <a:srcRect/>
          <a:stretch>
            <a:fillRect/>
          </a:stretch>
        </p:blipFill>
        <p:spPr bwMode="auto">
          <a:xfrm>
            <a:off x="476672" y="412844"/>
            <a:ext cx="5790970" cy="8479636"/>
          </a:xfrm>
          <a:prstGeom prst="rect">
            <a:avLst/>
          </a:prstGeom>
          <a:ln>
            <a:noFill/>
          </a:ln>
          <a:effectLst>
            <a:softEdge rad="112500"/>
          </a:effectLst>
        </p:spPr>
      </p:pic>
      <p:sp>
        <p:nvSpPr>
          <p:cNvPr id="5" name="TextBox 4"/>
          <p:cNvSpPr txBox="1"/>
          <p:nvPr/>
        </p:nvSpPr>
        <p:spPr>
          <a:xfrm>
            <a:off x="3140968" y="4067944"/>
            <a:ext cx="3096344" cy="3754874"/>
          </a:xfrm>
          <a:prstGeom prst="rect">
            <a:avLst/>
          </a:prstGeom>
          <a:noFill/>
        </p:spPr>
        <p:txBody>
          <a:bodyPr wrap="square" rtlCol="0">
            <a:spAutoFit/>
          </a:bodyPr>
          <a:lstStyle/>
          <a:p>
            <a:r>
              <a:rPr lang="fr-CA" sz="1400" b="1" i="1" dirty="0" smtClean="0">
                <a:solidFill>
                  <a:schemeClr val="bg1"/>
                </a:solidFill>
                <a:latin typeface="Kristen ITC" pitchFamily="66" charset="0"/>
              </a:rPr>
              <a:t>À la mémoire de </a:t>
            </a:r>
            <a:endParaRPr lang="fr-CA" sz="1400" b="1" dirty="0" smtClean="0">
              <a:solidFill>
                <a:schemeClr val="bg1"/>
              </a:solidFill>
              <a:latin typeface="Kristen ITC" pitchFamily="66" charset="0"/>
            </a:endParaRPr>
          </a:p>
          <a:p>
            <a:r>
              <a:rPr lang="fr-CA" sz="1400" b="1" i="1" dirty="0" err="1" smtClean="0">
                <a:solidFill>
                  <a:schemeClr val="bg1"/>
                </a:solidFill>
                <a:latin typeface="Kristen ITC" pitchFamily="66" charset="0"/>
              </a:rPr>
              <a:t>Snoute</a:t>
            </a:r>
            <a:r>
              <a:rPr lang="fr-CA" sz="1400" b="1" i="1" dirty="0" smtClean="0">
                <a:solidFill>
                  <a:schemeClr val="bg1"/>
                </a:solidFill>
                <a:latin typeface="Kristen ITC" pitchFamily="66" charset="0"/>
              </a:rPr>
              <a:t> et Madame Boue,</a:t>
            </a:r>
            <a:endParaRPr lang="fr-CA" sz="1400" b="1" dirty="0" smtClean="0">
              <a:solidFill>
                <a:schemeClr val="bg1"/>
              </a:solidFill>
              <a:latin typeface="Kristen ITC" pitchFamily="66" charset="0"/>
            </a:endParaRPr>
          </a:p>
          <a:p>
            <a:r>
              <a:rPr lang="fr-CA" sz="1400" b="1" i="1" dirty="0" smtClean="0">
                <a:solidFill>
                  <a:schemeClr val="bg1"/>
                </a:solidFill>
                <a:latin typeface="Kristen ITC" pitchFamily="66" charset="0"/>
              </a:rPr>
              <a:t>Sans jamais avoir quitté le centre-ville </a:t>
            </a:r>
            <a:endParaRPr lang="fr-CA" sz="1400" b="1" dirty="0" smtClean="0">
              <a:solidFill>
                <a:schemeClr val="bg1"/>
              </a:solidFill>
              <a:latin typeface="Kristen ITC" pitchFamily="66" charset="0"/>
            </a:endParaRPr>
          </a:p>
          <a:p>
            <a:r>
              <a:rPr lang="fr-CA" sz="1400" b="1" i="1" dirty="0" smtClean="0">
                <a:solidFill>
                  <a:schemeClr val="bg1"/>
                </a:solidFill>
                <a:latin typeface="Kristen ITC" pitchFamily="66" charset="0"/>
              </a:rPr>
              <a:t> </a:t>
            </a:r>
            <a:endParaRPr lang="fr-CA" sz="1400" b="1" dirty="0" smtClean="0">
              <a:solidFill>
                <a:schemeClr val="bg1"/>
              </a:solidFill>
              <a:latin typeface="Kristen ITC" pitchFamily="66" charset="0"/>
            </a:endParaRPr>
          </a:p>
          <a:p>
            <a:endParaRPr lang="fr-CA" sz="1400" b="1" dirty="0" smtClean="0">
              <a:solidFill>
                <a:schemeClr val="bg1"/>
              </a:solidFill>
              <a:latin typeface="Kristen ITC" pitchFamily="66" charset="0"/>
            </a:endParaRPr>
          </a:p>
          <a:p>
            <a:r>
              <a:rPr lang="fr-CA" sz="1400" b="1" i="1" dirty="0" err="1" smtClean="0">
                <a:solidFill>
                  <a:schemeClr val="bg1"/>
                </a:solidFill>
                <a:latin typeface="Kristen ITC" pitchFamily="66" charset="0"/>
              </a:rPr>
              <a:t>Sofrida</a:t>
            </a:r>
            <a:r>
              <a:rPr lang="fr-CA" sz="1400" b="1" i="1" dirty="0" smtClean="0">
                <a:solidFill>
                  <a:schemeClr val="bg1"/>
                </a:solidFill>
                <a:latin typeface="Kristen ITC" pitchFamily="66" charset="0"/>
              </a:rPr>
              <a:t> et le centre-ville</a:t>
            </a:r>
            <a:endParaRPr lang="fr-CA" sz="1400" b="1" dirty="0" smtClean="0">
              <a:solidFill>
                <a:schemeClr val="bg1"/>
              </a:solidFill>
              <a:latin typeface="Kristen ITC" pitchFamily="66" charset="0"/>
            </a:endParaRPr>
          </a:p>
          <a:p>
            <a:r>
              <a:rPr lang="fr-CA" sz="1400" b="1" dirty="0" smtClean="0">
                <a:solidFill>
                  <a:schemeClr val="bg1"/>
                </a:solidFill>
                <a:latin typeface="Kristen ITC" pitchFamily="66" charset="0"/>
              </a:rPr>
              <a:t> </a:t>
            </a:r>
          </a:p>
          <a:p>
            <a:r>
              <a:rPr lang="fr-CA" sz="1400" b="1" dirty="0" smtClean="0">
                <a:solidFill>
                  <a:schemeClr val="bg1"/>
                </a:solidFill>
                <a:latin typeface="Kristen ITC" pitchFamily="66" charset="0"/>
              </a:rPr>
              <a:t>Toutes reproduction, édition, impression, adaptation de ce texte à des fins non commerciales, par quelque procédé que ce soit, tant électronique que mécanique, en particulier par photocopie, ne sont pas autorisées par les auteurs et artistes.</a:t>
            </a:r>
          </a:p>
        </p:txBody>
      </p:sp>
      <p:sp>
        <p:nvSpPr>
          <p:cNvPr id="6" name="TextBox 5"/>
          <p:cNvSpPr txBox="1"/>
          <p:nvPr/>
        </p:nvSpPr>
        <p:spPr>
          <a:xfrm flipH="1" flipV="1">
            <a:off x="805419" y="8274025"/>
            <a:ext cx="4495789" cy="461665"/>
          </a:xfrm>
          <a:prstGeom prst="rect">
            <a:avLst/>
          </a:prstGeom>
          <a:noFill/>
        </p:spPr>
        <p:txBody>
          <a:bodyPr wrap="square" rtlCol="0">
            <a:spAutoFit/>
          </a:bodyPr>
          <a:lstStyle/>
          <a:p>
            <a:endParaRPr lang="fr-CA" dirty="0"/>
          </a:p>
        </p:txBody>
      </p:sp>
      <p:sp>
        <p:nvSpPr>
          <p:cNvPr id="7" name="TextBox 6"/>
          <p:cNvSpPr txBox="1"/>
          <p:nvPr/>
        </p:nvSpPr>
        <p:spPr>
          <a:xfrm>
            <a:off x="692696" y="8028384"/>
            <a:ext cx="5328592" cy="523220"/>
          </a:xfrm>
          <a:prstGeom prst="rect">
            <a:avLst/>
          </a:prstGeom>
          <a:noFill/>
        </p:spPr>
        <p:txBody>
          <a:bodyPr wrap="square" rtlCol="0">
            <a:spAutoFit/>
          </a:bodyPr>
          <a:lstStyle/>
          <a:p>
            <a:r>
              <a:rPr lang="fr-CA" sz="1400" b="1" dirty="0" smtClean="0">
                <a:solidFill>
                  <a:schemeClr val="bg1"/>
                </a:solidFill>
                <a:latin typeface="Kristen ITC" pitchFamily="66" charset="0"/>
              </a:rPr>
              <a:t>Imprimé à Sherbrooke, Été 2016. </a:t>
            </a:r>
            <a:r>
              <a:rPr lang="fr-CA" sz="1400" b="1" dirty="0" err="1" smtClean="0">
                <a:solidFill>
                  <a:schemeClr val="bg1"/>
                </a:solidFill>
                <a:latin typeface="Kristen ITC" pitchFamily="66" charset="0"/>
              </a:rPr>
              <a:t>Corvus</a:t>
            </a:r>
            <a:r>
              <a:rPr lang="fr-CA" sz="1400" b="1" dirty="0" smtClean="0">
                <a:solidFill>
                  <a:schemeClr val="bg1"/>
                </a:solidFill>
                <a:latin typeface="Kristen ITC" pitchFamily="66" charset="0"/>
              </a:rPr>
              <a:t> papier Éditeur.</a:t>
            </a:r>
          </a:p>
          <a:p>
            <a:r>
              <a:rPr lang="fr-CA" sz="1400" b="1" dirty="0" smtClean="0">
                <a:solidFill>
                  <a:schemeClr val="bg1"/>
                </a:solidFill>
                <a:latin typeface="Kristen ITC" pitchFamily="66" charset="0"/>
              </a:rPr>
              <a:t> Incipit : Paroles des </a:t>
            </a:r>
            <a:r>
              <a:rPr lang="fr-CA" sz="1400" b="1" dirty="0" err="1" smtClean="0">
                <a:solidFill>
                  <a:schemeClr val="bg1"/>
                </a:solidFill>
                <a:latin typeface="Kristen ITC" pitchFamily="66" charset="0"/>
              </a:rPr>
              <a:t>Colocs</a:t>
            </a:r>
            <a:endParaRPr lang="fr-CA" sz="1400" b="1" dirty="0" smtClean="0">
              <a:solidFill>
                <a:schemeClr val="bg1"/>
              </a:solidFill>
              <a:latin typeface="Kristen ITC"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356992" y="3923928"/>
            <a:ext cx="3240360" cy="4850350"/>
          </a:xfrm>
          <a:prstGeom prst="rect">
            <a:avLst/>
          </a:prstGeom>
          <a:ln>
            <a:noFill/>
          </a:ln>
          <a:effectLst>
            <a:softEdge rad="112500"/>
          </a:effectLst>
        </p:spPr>
      </p:pic>
      <p:sp>
        <p:nvSpPr>
          <p:cNvPr id="5" name="Rectangle 4"/>
          <p:cNvSpPr/>
          <p:nvPr/>
        </p:nvSpPr>
        <p:spPr>
          <a:xfrm>
            <a:off x="404664" y="378109"/>
            <a:ext cx="6309320" cy="3877985"/>
          </a:xfrm>
          <a:prstGeom prst="rect">
            <a:avLst/>
          </a:prstGeom>
        </p:spPr>
        <p:txBody>
          <a:bodyPr wrap="square">
            <a:spAutoFit/>
          </a:bodyPr>
          <a:lstStyle/>
          <a:p>
            <a:r>
              <a:rPr lang="fr-CA" sz="2000" b="1" dirty="0" err="1" smtClean="0">
                <a:latin typeface="Kristen ITC" pitchFamily="66" charset="0"/>
              </a:rPr>
              <a:t>Sofrida</a:t>
            </a:r>
            <a:r>
              <a:rPr lang="fr-CA" sz="2000" b="1" dirty="0" smtClean="0">
                <a:latin typeface="Kristen ITC" pitchFamily="66" charset="0"/>
              </a:rPr>
              <a:t> s’arrête devant  le </a:t>
            </a:r>
            <a:r>
              <a:rPr lang="fr-CA" sz="2000" b="1" i="1" dirty="0" smtClean="0">
                <a:latin typeface="Kristen ITC" pitchFamily="66" charset="0"/>
              </a:rPr>
              <a:t>Musée de l’</a:t>
            </a:r>
            <a:r>
              <a:rPr lang="fr-CA" sz="2000" b="1" i="1" dirty="0" err="1" smtClean="0">
                <a:latin typeface="Kristen ITC" pitchFamily="66" charset="0"/>
              </a:rPr>
              <a:t>Imaginencore</a:t>
            </a:r>
            <a:r>
              <a:rPr lang="fr-CA" sz="2000" b="1" dirty="0" smtClean="0">
                <a:latin typeface="Kristen ITC" pitchFamily="66" charset="0"/>
              </a:rPr>
              <a:t>. </a:t>
            </a:r>
            <a:br>
              <a:rPr lang="fr-CA" sz="2000" b="1" dirty="0" smtClean="0">
                <a:latin typeface="Kristen ITC" pitchFamily="66" charset="0"/>
              </a:rPr>
            </a:br>
            <a:r>
              <a:rPr lang="fr-CA" sz="2000" b="1" dirty="0" smtClean="0">
                <a:latin typeface="Kristen ITC" pitchFamily="66" charset="0"/>
              </a:rPr>
              <a:t/>
            </a:r>
            <a:br>
              <a:rPr lang="fr-CA" sz="2000" b="1" dirty="0" smtClean="0">
                <a:latin typeface="Kristen ITC" pitchFamily="66" charset="0"/>
              </a:rPr>
            </a:br>
            <a:r>
              <a:rPr lang="fr-CA" sz="2000" b="1" dirty="0" smtClean="0">
                <a:latin typeface="Kristen ITC" pitchFamily="66" charset="0"/>
              </a:rPr>
              <a:t>C’est un endroit situé dans le sous-sol d’une vieille église du centre-ville. Inspirés du travail de leur ami parisien </a:t>
            </a:r>
            <a:r>
              <a:rPr lang="fr-CA" sz="2000" b="1" dirty="0" err="1" smtClean="0">
                <a:latin typeface="Kristen ITC" pitchFamily="66" charset="0"/>
              </a:rPr>
              <a:t>Jaqcues</a:t>
            </a:r>
            <a:r>
              <a:rPr lang="fr-CA" sz="2000" b="1" dirty="0" smtClean="0">
                <a:latin typeface="Kristen ITC" pitchFamily="66" charset="0"/>
              </a:rPr>
              <a:t> </a:t>
            </a:r>
            <a:r>
              <a:rPr lang="fr-CA" sz="2000" b="1" dirty="0" err="1" smtClean="0">
                <a:latin typeface="Kristen ITC" pitchFamily="66" charset="0"/>
              </a:rPr>
              <a:t>Carelman</a:t>
            </a:r>
            <a:r>
              <a:rPr lang="fr-CA" sz="2000" b="1" dirty="0" smtClean="0">
                <a:latin typeface="Kristen ITC" pitchFamily="66" charset="0"/>
              </a:rPr>
              <a:t> et de leur collègue québécois Normand Toupin, il y a bien des lustres que des artistes du milieu créent des œuvres dans cette mini-fabrique.</a:t>
            </a:r>
            <a:r>
              <a:rPr lang="fr-CA" sz="1800" b="1" dirty="0" smtClean="0">
                <a:latin typeface="Kristen ITC" pitchFamily="66" charset="0"/>
              </a:rPr>
              <a:t/>
            </a:r>
            <a:br>
              <a:rPr lang="fr-CA" sz="1800" b="1" dirty="0" smtClean="0">
                <a:latin typeface="Kristen ITC" pitchFamily="66" charset="0"/>
              </a:rPr>
            </a:br>
            <a:r>
              <a:rPr lang="fr-CA" sz="1800" b="1" dirty="0" smtClean="0">
                <a:latin typeface="Kristen ITC" pitchFamily="66" charset="0"/>
              </a:rPr>
              <a:t> </a:t>
            </a:r>
            <a:r>
              <a:rPr lang="fr-CA" b="1" dirty="0" smtClean="0">
                <a:latin typeface="Kristen ITC" pitchFamily="66" charset="0"/>
              </a:rPr>
              <a:t/>
            </a:r>
            <a:br>
              <a:rPr lang="fr-CA" b="1" dirty="0" smtClean="0">
                <a:latin typeface="Kristen ITC" pitchFamily="66" charset="0"/>
              </a:rPr>
            </a:br>
            <a:r>
              <a:rPr lang="fr-CA" b="1" dirty="0" smtClean="0">
                <a:latin typeface="Kristen ITC" pitchFamily="66" charset="0"/>
              </a:rPr>
              <a:t> </a:t>
            </a:r>
            <a:br>
              <a:rPr lang="fr-CA" b="1" dirty="0" smtClean="0">
                <a:latin typeface="Kristen ITC" pitchFamily="66" charset="0"/>
              </a:rPr>
            </a:br>
            <a:endParaRPr lang="fr-CA" dirty="0"/>
          </a:p>
        </p:txBody>
      </p:sp>
      <p:sp>
        <p:nvSpPr>
          <p:cNvPr id="7" name="TextBox 6"/>
          <p:cNvSpPr txBox="1"/>
          <p:nvPr/>
        </p:nvSpPr>
        <p:spPr>
          <a:xfrm>
            <a:off x="404664" y="3779912"/>
            <a:ext cx="2808312" cy="4893647"/>
          </a:xfrm>
          <a:prstGeom prst="rect">
            <a:avLst/>
          </a:prstGeom>
          <a:noFill/>
        </p:spPr>
        <p:txBody>
          <a:bodyPr wrap="square" rtlCol="0">
            <a:spAutoFit/>
          </a:bodyPr>
          <a:lstStyle/>
          <a:p>
            <a:r>
              <a:rPr lang="fr-CA" b="1" dirty="0" smtClean="0">
                <a:latin typeface="Kristen ITC" pitchFamily="66" charset="0"/>
              </a:rPr>
              <a:t/>
            </a:r>
            <a:br>
              <a:rPr lang="fr-CA" b="1" dirty="0" smtClean="0">
                <a:latin typeface="Kristen ITC" pitchFamily="66" charset="0"/>
              </a:rPr>
            </a:br>
            <a:r>
              <a:rPr lang="fr-CA" b="1" dirty="0" smtClean="0">
                <a:latin typeface="Kristen ITC" pitchFamily="66" charset="0"/>
              </a:rPr>
              <a:t>Les sculptures de type </a:t>
            </a:r>
            <a:r>
              <a:rPr lang="fr-CA" b="1" dirty="0" err="1" smtClean="0">
                <a:latin typeface="Kristen ITC" pitchFamily="66" charset="0"/>
              </a:rPr>
              <a:t>imaginencore</a:t>
            </a:r>
            <a:r>
              <a:rPr lang="fr-CA" b="1" dirty="0" smtClean="0">
                <a:latin typeface="Kristen ITC" pitchFamily="66" charset="0"/>
              </a:rPr>
              <a:t> sont composées entièrement d’objets inutiles, déchets et fonds de  tiroirs. Le but : sensibiliser les citoyens à la surconsommation.</a:t>
            </a:r>
            <a:endParaRPr lang="fr-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r-CA" b="1" dirty="0" smtClean="0">
                <a:latin typeface="Kristen ITC" pitchFamily="66" charset="0"/>
              </a:rPr>
              <a:t>Fioles d’Imaginencore</a:t>
            </a:r>
            <a:r>
              <a:rPr lang="fr-CA" dirty="0" smtClean="0"/>
              <a:t/>
            </a:r>
            <a:br>
              <a:rPr lang="fr-CA" dirty="0" smtClean="0"/>
            </a:br>
            <a:endParaRPr lang="fr-CA" dirty="0"/>
          </a:p>
        </p:txBody>
      </p:sp>
      <p:pic>
        <p:nvPicPr>
          <p:cNvPr id="14339" name="Picture 3"/>
          <p:cNvPicPr>
            <a:picLocks noChangeAspect="1" noChangeArrowheads="1"/>
          </p:cNvPicPr>
          <p:nvPr/>
        </p:nvPicPr>
        <p:blipFill>
          <a:blip r:embed="rId2" cstate="print">
            <a:lum bright="-10000"/>
          </a:blip>
          <a:srcRect/>
          <a:stretch>
            <a:fillRect/>
          </a:stretch>
        </p:blipFill>
        <p:spPr bwMode="auto">
          <a:xfrm>
            <a:off x="548680" y="1619672"/>
            <a:ext cx="5816360" cy="3312368"/>
          </a:xfrm>
          <a:prstGeom prst="rect">
            <a:avLst/>
          </a:prstGeom>
          <a:ln>
            <a:noFill/>
          </a:ln>
          <a:effectLst>
            <a:softEdge rad="112500"/>
          </a:effectLst>
        </p:spPr>
      </p:pic>
      <p:sp>
        <p:nvSpPr>
          <p:cNvPr id="5" name="Rectangle 4"/>
          <p:cNvSpPr/>
          <p:nvPr/>
        </p:nvSpPr>
        <p:spPr>
          <a:xfrm>
            <a:off x="404664" y="5178836"/>
            <a:ext cx="6120680" cy="3785652"/>
          </a:xfrm>
          <a:prstGeom prst="rect">
            <a:avLst/>
          </a:prstGeom>
        </p:spPr>
        <p:txBody>
          <a:bodyPr wrap="square">
            <a:spAutoFit/>
          </a:bodyPr>
          <a:lstStyle/>
          <a:p>
            <a:r>
              <a:rPr lang="fr-CA" b="1" dirty="0" smtClean="0">
                <a:latin typeface="Kristen ITC" pitchFamily="66" charset="0"/>
              </a:rPr>
              <a:t>C’est en juxtaposant les éléments, très hétéroclites, que l’image de l’objet apparaît, que naît l’</a:t>
            </a:r>
            <a:r>
              <a:rPr lang="fr-CA" b="1" dirty="0" err="1" smtClean="0">
                <a:latin typeface="Kristen ITC" pitchFamily="66" charset="0"/>
              </a:rPr>
              <a:t>imaginencore</a:t>
            </a:r>
            <a:r>
              <a:rPr lang="fr-CA" b="1" dirty="0" smtClean="0">
                <a:latin typeface="Kristen ITC" pitchFamily="66" charset="0"/>
              </a:rPr>
              <a:t>. On ne cesse jamais d’inventer des histoires et de tisser des liens à la vue des centaines d’éléments qui composent ces sculptures, au gré de nos peines et de nos joies, au fil du temps et des saisons.</a:t>
            </a:r>
            <a:r>
              <a:rPr lang="fr-CA" sz="3200" dirty="0" smtClean="0"/>
              <a:t/>
            </a:r>
            <a:br>
              <a:rPr lang="fr-CA" sz="3200" dirty="0" smtClean="0"/>
            </a:br>
            <a:endParaRPr lang="fr-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188640" y="3707904"/>
            <a:ext cx="6480720" cy="4608240"/>
          </a:xfrm>
        </p:spPr>
        <p:txBody>
          <a:bodyPr/>
          <a:lstStyle/>
          <a:p>
            <a:pPr>
              <a:buNone/>
            </a:pPr>
            <a:r>
              <a:rPr lang="fr-CA" dirty="0" smtClean="0"/>
              <a:t> </a:t>
            </a:r>
          </a:p>
          <a:p>
            <a:pPr eaLnBrk="1" hangingPunct="1"/>
            <a:endParaRPr lang="fr-CA" dirty="0" smtClean="0"/>
          </a:p>
        </p:txBody>
      </p:sp>
      <p:pic>
        <p:nvPicPr>
          <p:cNvPr id="6" name="Picture 2"/>
          <p:cNvPicPr>
            <a:picLocks noChangeAspect="1" noChangeArrowheads="1"/>
          </p:cNvPicPr>
          <p:nvPr/>
        </p:nvPicPr>
        <p:blipFill>
          <a:blip r:embed="rId2" cstate="print">
            <a:lum bright="-10000"/>
          </a:blip>
          <a:srcRect/>
          <a:stretch>
            <a:fillRect/>
          </a:stretch>
        </p:blipFill>
        <p:spPr bwMode="auto">
          <a:xfrm>
            <a:off x="332656" y="4283968"/>
            <a:ext cx="6336704" cy="4509557"/>
          </a:xfrm>
          <a:prstGeom prst="rect">
            <a:avLst/>
          </a:prstGeom>
          <a:ln>
            <a:noFill/>
          </a:ln>
          <a:effectLst>
            <a:softEdge rad="112500"/>
          </a:effectLst>
        </p:spPr>
      </p:pic>
      <p:sp>
        <p:nvSpPr>
          <p:cNvPr id="4" name="TextBox 3"/>
          <p:cNvSpPr txBox="1"/>
          <p:nvPr/>
        </p:nvSpPr>
        <p:spPr>
          <a:xfrm>
            <a:off x="476672" y="467544"/>
            <a:ext cx="5904656" cy="4124206"/>
          </a:xfrm>
          <a:prstGeom prst="rect">
            <a:avLst/>
          </a:prstGeom>
          <a:noFill/>
        </p:spPr>
        <p:txBody>
          <a:bodyPr wrap="square" rtlCol="0">
            <a:spAutoFit/>
          </a:bodyPr>
          <a:lstStyle/>
          <a:p>
            <a:pPr>
              <a:buNone/>
            </a:pPr>
            <a:r>
              <a:rPr lang="fr-CA" sz="2000" dirty="0" smtClean="0">
                <a:latin typeface="Kristen ITC" pitchFamily="66" charset="0"/>
              </a:rPr>
              <a:t>Oups! On avait oublié les voltiges d’Éric notre aéronaute qui habite sur la rue principale. </a:t>
            </a:r>
          </a:p>
          <a:p>
            <a:pPr>
              <a:buNone/>
            </a:pPr>
            <a:endParaRPr lang="fr-CA" sz="1800" b="1" dirty="0" smtClean="0">
              <a:latin typeface="Kristen ITC" pitchFamily="66" charset="0"/>
            </a:endParaRPr>
          </a:p>
          <a:p>
            <a:pPr>
              <a:buNone/>
            </a:pPr>
            <a:r>
              <a:rPr lang="fr-CA" sz="1800" b="1" dirty="0" smtClean="0">
                <a:latin typeface="Kristen ITC" pitchFamily="66" charset="0"/>
              </a:rPr>
              <a:t>Ce matin il utilise son ULV parce qu’il doit guider vers l’immigration six petits cygnes noirs. On appelle cela : l’approche par imprégnation ou encore, « le transfert de mère » pour les oiseaux orphelins. Le printemps dernier, ces oisillons ont perdu leur mère – elle a été attaquée par un prédateur. Pour faire plaisir à </a:t>
            </a:r>
            <a:r>
              <a:rPr lang="fr-CA" sz="1800" b="1" dirty="0" err="1" smtClean="0">
                <a:latin typeface="Kristen ITC" pitchFamily="66" charset="0"/>
              </a:rPr>
              <a:t>Sofrida</a:t>
            </a:r>
            <a:r>
              <a:rPr lang="fr-CA" sz="1800" b="1" dirty="0" smtClean="0">
                <a:latin typeface="Kristen ITC" pitchFamily="66" charset="0"/>
              </a:rPr>
              <a:t>, Madame Boue et les artistes d’</a:t>
            </a:r>
            <a:r>
              <a:rPr lang="fr-CA" sz="1800" b="1" dirty="0" err="1" smtClean="0">
                <a:latin typeface="Kristen ITC" pitchFamily="66" charset="0"/>
              </a:rPr>
              <a:t>Imaginencore</a:t>
            </a:r>
            <a:r>
              <a:rPr lang="fr-CA" sz="1800" b="1" dirty="0" smtClean="0">
                <a:latin typeface="Kristen ITC" pitchFamily="66" charset="0"/>
              </a:rPr>
              <a:t>, Éric et les oisillons vont voler au-dessus du centre-ville qui dort profondément le samedi matin.</a:t>
            </a:r>
          </a:p>
          <a:p>
            <a:endParaRPr lang="fr-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lum bright="-10000"/>
          </a:blip>
          <a:srcRect/>
          <a:stretch>
            <a:fillRect/>
          </a:stretch>
        </p:blipFill>
        <p:spPr bwMode="auto">
          <a:xfrm>
            <a:off x="404664" y="467544"/>
            <a:ext cx="5976665" cy="8146411"/>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lum bright="-10000"/>
          </a:blip>
          <a:srcRect/>
          <a:stretch>
            <a:fillRect/>
          </a:stretch>
        </p:blipFill>
        <p:spPr bwMode="auto">
          <a:xfrm>
            <a:off x="548680" y="414536"/>
            <a:ext cx="5891717" cy="8117904"/>
          </a:xfrm>
          <a:prstGeom prst="rect">
            <a:avLst/>
          </a:prstGeom>
          <a:ln>
            <a:noFill/>
          </a:ln>
          <a:effectLst>
            <a:softEdge rad="112500"/>
          </a:effectLst>
        </p:spPr>
      </p:pic>
      <p:sp>
        <p:nvSpPr>
          <p:cNvPr id="5" name="Rectangle 3"/>
          <p:cNvSpPr>
            <a:spLocks noChangeArrowheads="1"/>
          </p:cNvSpPr>
          <p:nvPr/>
        </p:nvSpPr>
        <p:spPr bwMode="auto">
          <a:xfrm>
            <a:off x="620688" y="6168077"/>
            <a:ext cx="5904656" cy="2523768"/>
          </a:xfrm>
          <a:prstGeom prst="rect">
            <a:avLst/>
          </a:prstGeom>
          <a:noFill/>
          <a:ln w="9525">
            <a:noFill/>
            <a:miter lim="800000"/>
            <a:headEnd/>
            <a:tailEnd/>
          </a:ln>
        </p:spPr>
        <p:txBody>
          <a:bodyPr wrap="square" anchor="ctr">
            <a:spAutoFit/>
          </a:bodyPr>
          <a:lstStyle/>
          <a:p>
            <a:r>
              <a:rPr lang="fr-CA" sz="1400" b="1" dirty="0" smtClean="0">
                <a:solidFill>
                  <a:schemeClr val="bg1"/>
                </a:solidFill>
                <a:latin typeface="Kristen ITC" pitchFamily="66" charset="0"/>
              </a:rPr>
              <a:t>Engagés socialement, ils ont mis sur pied leur propre ligne vestimentaire VERT (anagramme pour vêtement éthique recyclé transformé) pour combattre l’industrie de la mode, s’adonnent à diverses activités néo-</a:t>
            </a:r>
            <a:r>
              <a:rPr lang="fr-CA" sz="1400" b="1" dirty="0" err="1" smtClean="0">
                <a:solidFill>
                  <a:schemeClr val="bg1"/>
                </a:solidFill>
                <a:latin typeface="Kristen ITC" pitchFamily="66" charset="0"/>
              </a:rPr>
              <a:t>plifiennes</a:t>
            </a:r>
            <a:r>
              <a:rPr lang="fr-CA" sz="1400" b="1" dirty="0" smtClean="0">
                <a:solidFill>
                  <a:schemeClr val="bg1"/>
                </a:solidFill>
                <a:latin typeface="Kristen ITC" pitchFamily="66" charset="0"/>
              </a:rPr>
              <a:t> allant de performance singulière à la création de marionnette géante et de land art dans des jardins privés. </a:t>
            </a:r>
            <a:r>
              <a:rPr lang="fr-CA" sz="1400" b="1" smtClean="0">
                <a:solidFill>
                  <a:schemeClr val="bg1"/>
                </a:solidFill>
                <a:latin typeface="Kristen ITC" pitchFamily="66" charset="0"/>
              </a:rPr>
              <a:t>www.sandratremblayartiste.com</a:t>
            </a:r>
            <a:endParaRPr lang="fr-CA" sz="1400" b="1" dirty="0" smtClean="0">
              <a:solidFill>
                <a:schemeClr val="bg1"/>
              </a:solidFill>
              <a:latin typeface="Kristen ITC" pitchFamily="66" charset="0"/>
            </a:endParaRPr>
          </a:p>
          <a:p>
            <a:r>
              <a:rPr lang="fr-CA" sz="1400" b="1" dirty="0" smtClean="0">
                <a:solidFill>
                  <a:schemeClr val="bg1"/>
                </a:solidFill>
                <a:latin typeface="Kristen ITC" pitchFamily="66" charset="0"/>
              </a:rPr>
              <a:t> </a:t>
            </a:r>
          </a:p>
          <a:p>
            <a:r>
              <a:rPr lang="fr-CA" sz="1400" b="1" dirty="0" smtClean="0">
                <a:solidFill>
                  <a:schemeClr val="bg1"/>
                </a:solidFill>
                <a:latin typeface="Kristen ITC" pitchFamily="66" charset="0"/>
              </a:rPr>
              <a:t>Les œuvres de ce deuxième livre ont été créées sur papier minéral </a:t>
            </a:r>
            <a:r>
              <a:rPr lang="fr-CA" sz="1400" b="1" dirty="0" err="1" smtClean="0">
                <a:solidFill>
                  <a:schemeClr val="bg1"/>
                </a:solidFill>
                <a:latin typeface="Kristen ITC" pitchFamily="66" charset="0"/>
              </a:rPr>
              <a:t>Terraskin</a:t>
            </a:r>
            <a:r>
              <a:rPr lang="fr-CA" sz="1400" b="1" dirty="0" smtClean="0">
                <a:solidFill>
                  <a:schemeClr val="bg1"/>
                </a:solidFill>
                <a:latin typeface="Kristen ITC" pitchFamily="66" charset="0"/>
              </a:rPr>
              <a:t>, à l’encre, à l’acrylique et accompagnées d’un peu de maquillage jetés au recyclage par des femmes accomplies.</a:t>
            </a:r>
          </a:p>
          <a:p>
            <a:pPr algn="just"/>
            <a:endParaRPr lang="fr-CA" sz="1600" dirty="0">
              <a:solidFill>
                <a:schemeClr val="bg1"/>
              </a:solidFill>
              <a:latin typeface="Kristen ITC" pitchFamily="66" charset="0"/>
            </a:endParaRPr>
          </a:p>
        </p:txBody>
      </p:sp>
      <p:sp>
        <p:nvSpPr>
          <p:cNvPr id="4" name="TextBox 3"/>
          <p:cNvSpPr txBox="1"/>
          <p:nvPr/>
        </p:nvSpPr>
        <p:spPr>
          <a:xfrm>
            <a:off x="980728" y="611560"/>
            <a:ext cx="5040560" cy="1569660"/>
          </a:xfrm>
          <a:prstGeom prst="rect">
            <a:avLst/>
          </a:prstGeom>
          <a:noFill/>
        </p:spPr>
        <p:txBody>
          <a:bodyPr wrap="square" rtlCol="0">
            <a:spAutoFit/>
          </a:bodyPr>
          <a:lstStyle/>
          <a:p>
            <a:r>
              <a:rPr lang="fr-CA" sz="1600" b="1" dirty="0" smtClean="0">
                <a:latin typeface="Kristen ITC" pitchFamily="66" charset="0"/>
              </a:rPr>
              <a:t>Alicia Burton est le pseudonyme de Sandra Tremblay et Daniel </a:t>
            </a:r>
            <a:r>
              <a:rPr lang="fr-CA" sz="1600" b="1" dirty="0" err="1" smtClean="0">
                <a:latin typeface="Kristen ITC" pitchFamily="66" charset="0"/>
              </a:rPr>
              <a:t>Coulombe</a:t>
            </a:r>
            <a:r>
              <a:rPr lang="fr-CA" sz="1600" b="1" dirty="0" smtClean="0">
                <a:latin typeface="Kristen ITC" pitchFamily="66" charset="0"/>
              </a:rPr>
              <a:t>  lorsqu’ils créent en duo. Leur démarche artistique se distingue d’autres plus conventionnelles dans la mesure où ils peignent l’œuvre simultanément, en complicité.</a:t>
            </a:r>
            <a:endParaRPr lang="fr-CA"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971600"/>
            <a:ext cx="6172200" cy="7156400"/>
          </a:xfrm>
        </p:spPr>
        <p:txBody>
          <a:bodyPr/>
          <a:lstStyle/>
          <a:p>
            <a:pPr>
              <a:buNone/>
            </a:pPr>
            <a:r>
              <a:rPr lang="fr-CA" sz="2800" b="1" dirty="0" smtClean="0">
                <a:latin typeface="Kristen ITC" pitchFamily="66" charset="0"/>
              </a:rPr>
              <a:t>Ça va dont ben mal sur la rue principale…</a:t>
            </a:r>
          </a:p>
          <a:p>
            <a:pPr>
              <a:buNone/>
            </a:pPr>
            <a:endParaRPr lang="fr-CA" sz="2800" b="1" dirty="0" smtClean="0">
              <a:latin typeface="Kristen ITC" pitchFamily="66" charset="0"/>
            </a:endParaRPr>
          </a:p>
          <a:p>
            <a:pPr>
              <a:buNone/>
            </a:pPr>
            <a:endParaRPr lang="fr-CA" dirty="0"/>
          </a:p>
        </p:txBody>
      </p:sp>
      <p:pic>
        <p:nvPicPr>
          <p:cNvPr id="13314" name="Picture 2"/>
          <p:cNvPicPr>
            <a:picLocks noChangeAspect="1" noChangeArrowheads="1"/>
          </p:cNvPicPr>
          <p:nvPr/>
        </p:nvPicPr>
        <p:blipFill>
          <a:blip r:embed="rId2" cstate="print">
            <a:lum bright="-10000"/>
          </a:blip>
          <a:srcRect/>
          <a:stretch>
            <a:fillRect/>
          </a:stretch>
        </p:blipFill>
        <p:spPr bwMode="auto">
          <a:xfrm>
            <a:off x="278799" y="3234445"/>
            <a:ext cx="6246545" cy="4505907"/>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10000"/>
          </a:blip>
          <a:srcRect/>
          <a:stretch>
            <a:fillRect/>
          </a:stretch>
        </p:blipFill>
        <p:spPr bwMode="auto">
          <a:xfrm>
            <a:off x="3501008" y="4521042"/>
            <a:ext cx="3024335" cy="4443446"/>
          </a:xfrm>
          <a:prstGeom prst="rect">
            <a:avLst/>
          </a:prstGeom>
          <a:ln>
            <a:noFill/>
          </a:ln>
          <a:effectLst>
            <a:softEdge rad="112500"/>
          </a:effectLst>
        </p:spPr>
      </p:pic>
      <p:sp>
        <p:nvSpPr>
          <p:cNvPr id="5" name="Rectangle 4"/>
          <p:cNvSpPr/>
          <p:nvPr/>
        </p:nvSpPr>
        <p:spPr>
          <a:xfrm>
            <a:off x="332656" y="558705"/>
            <a:ext cx="6525344" cy="7109639"/>
          </a:xfrm>
          <a:prstGeom prst="rect">
            <a:avLst/>
          </a:prstGeom>
        </p:spPr>
        <p:txBody>
          <a:bodyPr wrap="square">
            <a:spAutoFit/>
          </a:bodyPr>
          <a:lstStyle/>
          <a:p>
            <a:r>
              <a:rPr lang="fr-CA" sz="1800" b="1" dirty="0" smtClean="0">
                <a:latin typeface="Kristen ITC" pitchFamily="66" charset="0"/>
              </a:rPr>
              <a:t>L’achromatopsie… des personnes qui ont la maladie des « yeux éteints » avait répété son professeur. Des gens qui sont aveugles aux couleurs. </a:t>
            </a:r>
            <a:r>
              <a:rPr lang="fr-CA" sz="1800" b="1" dirty="0" err="1" smtClean="0">
                <a:latin typeface="Kristen ITC" pitchFamily="66" charset="0"/>
              </a:rPr>
              <a:t>Sofrida</a:t>
            </a:r>
            <a:r>
              <a:rPr lang="fr-CA" sz="1800" b="1" dirty="0" smtClean="0">
                <a:latin typeface="Kristen ITC" pitchFamily="66" charset="0"/>
              </a:rPr>
              <a:t> en était bouleversée. Le monde pouvait-il être en noir et blanc et plein de couleurs en même temps ? </a:t>
            </a:r>
            <a:br>
              <a:rPr lang="fr-CA" sz="1800" b="1" dirty="0" smtClean="0">
                <a:latin typeface="Kristen ITC" pitchFamily="66" charset="0"/>
              </a:rPr>
            </a:br>
            <a:r>
              <a:rPr lang="fr-CA" sz="1800" b="1" dirty="0" smtClean="0">
                <a:latin typeface="Kristen ITC" pitchFamily="66" charset="0"/>
              </a:rPr>
              <a:t> </a:t>
            </a:r>
            <a:br>
              <a:rPr lang="fr-CA" sz="1800" b="1" dirty="0" smtClean="0">
                <a:latin typeface="Kristen ITC" pitchFamily="66" charset="0"/>
              </a:rPr>
            </a:br>
            <a:r>
              <a:rPr lang="fr-CA" sz="1800" b="1" dirty="0" smtClean="0">
                <a:latin typeface="Kristen ITC" pitchFamily="66" charset="0"/>
              </a:rPr>
              <a:t>Elle marchait sur le trottoir de béton de la rue principale, quelque peu enneigé. Dehors novembre… gris… le soir. </a:t>
            </a:r>
            <a:br>
              <a:rPr lang="fr-CA" sz="1800" b="1" dirty="0" smtClean="0">
                <a:latin typeface="Kristen ITC" pitchFamily="66" charset="0"/>
              </a:rPr>
            </a:br>
            <a:r>
              <a:rPr lang="fr-CA" sz="1800" b="1" dirty="0" smtClean="0">
                <a:latin typeface="Kristen ITC" pitchFamily="66" charset="0"/>
              </a:rPr>
              <a:t> </a:t>
            </a:r>
            <a:br>
              <a:rPr lang="fr-CA" sz="1800" b="1" dirty="0" smtClean="0">
                <a:latin typeface="Kristen ITC" pitchFamily="66" charset="0"/>
              </a:rPr>
            </a:br>
            <a:r>
              <a:rPr lang="fr-CA" sz="1800" b="1" dirty="0" smtClean="0">
                <a:latin typeface="Kristen ITC" pitchFamily="66" charset="0"/>
              </a:rPr>
              <a:t>« Boue ! » lance une dame emmitouflée en oignons édulcorés à une </a:t>
            </a:r>
            <a:r>
              <a:rPr lang="fr-CA" sz="1800" b="1" dirty="0" err="1" smtClean="0">
                <a:latin typeface="Kristen ITC" pitchFamily="66" charset="0"/>
              </a:rPr>
              <a:t>Sofrida</a:t>
            </a:r>
            <a:r>
              <a:rPr lang="fr-CA" sz="1800" b="1" dirty="0" smtClean="0">
                <a:latin typeface="Kristen ITC" pitchFamily="66" charset="0"/>
              </a:rPr>
              <a:t> lunatique. Dans le monde, il existe l’</a:t>
            </a:r>
            <a:r>
              <a:rPr lang="fr-CA" sz="1800" b="1" dirty="0" err="1" smtClean="0">
                <a:latin typeface="Kristen ITC" pitchFamily="66" charset="0"/>
              </a:rPr>
              <a:t>Oulipo</a:t>
            </a:r>
            <a:r>
              <a:rPr lang="fr-CA" sz="1800" b="1" dirty="0" smtClean="0">
                <a:latin typeface="Kristen ITC" pitchFamily="66" charset="0"/>
              </a:rPr>
              <a:t>, l’</a:t>
            </a:r>
            <a:r>
              <a:rPr lang="fr-CA" sz="1800" b="1" dirty="0" err="1" smtClean="0">
                <a:latin typeface="Kristen ITC" pitchFamily="66" charset="0"/>
              </a:rPr>
              <a:t>Oubapo</a:t>
            </a:r>
            <a:r>
              <a:rPr lang="fr-CA" sz="1800" b="1" dirty="0" smtClean="0">
                <a:latin typeface="Kristen ITC" pitchFamily="66" charset="0"/>
              </a:rPr>
              <a:t>, l’</a:t>
            </a:r>
            <a:r>
              <a:rPr lang="fr-CA" sz="1800" b="1" dirty="0" err="1" smtClean="0">
                <a:latin typeface="Kristen ITC" pitchFamily="66" charset="0"/>
              </a:rPr>
              <a:t>Oulipopo</a:t>
            </a:r>
            <a:r>
              <a:rPr lang="fr-CA" sz="1800" b="1" dirty="0" smtClean="0">
                <a:latin typeface="Kristen ITC" pitchFamily="66" charset="0"/>
              </a:rPr>
              <a:t>. Madame Boue est la fondatrice du </a:t>
            </a:r>
            <a:r>
              <a:rPr lang="fr-CA" sz="1800" b="1" i="1" dirty="0" smtClean="0">
                <a:latin typeface="Kristen ITC" pitchFamily="66" charset="0"/>
              </a:rPr>
              <a:t>Bassin de l’</a:t>
            </a:r>
            <a:r>
              <a:rPr lang="fr-CA" sz="1800" b="1" i="1" dirty="0" err="1" smtClean="0">
                <a:latin typeface="Kristen ITC" pitchFamily="66" charset="0"/>
              </a:rPr>
              <a:t>Oupeinpo</a:t>
            </a:r>
            <a:r>
              <a:rPr lang="fr-CA" sz="1800" b="1" i="1" dirty="0" smtClean="0">
                <a:latin typeface="Kristen ITC" pitchFamily="66" charset="0"/>
              </a:rPr>
              <a:t> Urbain Éphémère</a:t>
            </a:r>
            <a:r>
              <a:rPr lang="fr-CA" sz="1800" b="1" dirty="0" smtClean="0">
                <a:latin typeface="Kristen ITC" pitchFamily="66" charset="0"/>
              </a:rPr>
              <a:t>, l’anagramme de BOUE. </a:t>
            </a:r>
            <a:r>
              <a:rPr lang="fr-CA" sz="1800" b="1" dirty="0" smtClean="0">
                <a:solidFill>
                  <a:schemeClr val="bg1"/>
                </a:solidFill>
                <a:latin typeface="Kristen ITC" pitchFamily="66" charset="0"/>
              </a:rPr>
              <a:t/>
            </a:r>
            <a:br>
              <a:rPr lang="fr-CA" sz="1800" b="1" dirty="0" smtClean="0">
                <a:solidFill>
                  <a:schemeClr val="bg1"/>
                </a:solidFill>
                <a:latin typeface="Kristen ITC" pitchFamily="66" charset="0"/>
              </a:rPr>
            </a:br>
            <a:r>
              <a:rPr lang="fr-CA" sz="1800" b="1" dirty="0" smtClean="0">
                <a:solidFill>
                  <a:schemeClr val="bg1"/>
                </a:solidFill>
                <a:latin typeface="Kristen ITC" pitchFamily="66" charset="0"/>
              </a:rPr>
              <a:t> </a:t>
            </a:r>
            <a:br>
              <a:rPr lang="fr-CA" sz="1800" b="1" dirty="0" smtClean="0">
                <a:solidFill>
                  <a:schemeClr val="bg1"/>
                </a:solidFill>
                <a:latin typeface="Kristen ITC" pitchFamily="66" charset="0"/>
              </a:rPr>
            </a:br>
            <a:r>
              <a:rPr lang="fr-CA" sz="1800" b="1" dirty="0" smtClean="0">
                <a:latin typeface="Kristen ITC" pitchFamily="66" charset="0"/>
              </a:rPr>
              <a:t>Tous les habitués du </a:t>
            </a:r>
            <a:br>
              <a:rPr lang="fr-CA" sz="1800" b="1" dirty="0" smtClean="0">
                <a:latin typeface="Kristen ITC" pitchFamily="66" charset="0"/>
              </a:rPr>
            </a:br>
            <a:r>
              <a:rPr lang="fr-CA" sz="1800" b="1" dirty="0" smtClean="0">
                <a:latin typeface="Kristen ITC" pitchFamily="66" charset="0"/>
              </a:rPr>
              <a:t>centre-ville reconnaisse</a:t>
            </a:r>
            <a:br>
              <a:rPr lang="fr-CA" sz="1800" b="1" dirty="0" smtClean="0">
                <a:latin typeface="Kristen ITC" pitchFamily="66" charset="0"/>
              </a:rPr>
            </a:br>
            <a:r>
              <a:rPr lang="fr-CA" sz="1800" b="1" dirty="0" smtClean="0">
                <a:latin typeface="Kristen ITC" pitchFamily="66" charset="0"/>
              </a:rPr>
              <a:t>Madame Boue à son </a:t>
            </a:r>
            <a:br>
              <a:rPr lang="fr-CA" sz="1800" b="1" dirty="0" smtClean="0">
                <a:latin typeface="Kristen ITC" pitchFamily="66" charset="0"/>
              </a:rPr>
            </a:br>
            <a:r>
              <a:rPr lang="fr-CA" sz="1800" b="1" dirty="0" smtClean="0">
                <a:latin typeface="Kristen ITC" pitchFamily="66" charset="0"/>
              </a:rPr>
              <a:t>petit cri « Boue! » </a:t>
            </a:r>
            <a:br>
              <a:rPr lang="fr-CA" sz="1800" b="1" dirty="0" smtClean="0">
                <a:latin typeface="Kristen ITC" pitchFamily="66" charset="0"/>
              </a:rPr>
            </a:br>
            <a:r>
              <a:rPr lang="fr-CA" sz="1800" b="1" dirty="0" smtClean="0">
                <a:latin typeface="Kristen ITC" pitchFamily="66" charset="0"/>
              </a:rPr>
              <a:t>chuchoté aux gens ici </a:t>
            </a:r>
            <a:br>
              <a:rPr lang="fr-CA" sz="1800" b="1" dirty="0" smtClean="0">
                <a:latin typeface="Kristen ITC" pitchFamily="66" charset="0"/>
              </a:rPr>
            </a:br>
            <a:r>
              <a:rPr lang="fr-CA" sz="1800" b="1" dirty="0" smtClean="0">
                <a:latin typeface="Kristen ITC" pitchFamily="66" charset="0"/>
              </a:rPr>
              <a:t>et là afin de mettre de la </a:t>
            </a:r>
            <a:br>
              <a:rPr lang="fr-CA" sz="1800" b="1" dirty="0" smtClean="0">
                <a:latin typeface="Kristen ITC" pitchFamily="66" charset="0"/>
              </a:rPr>
            </a:br>
            <a:r>
              <a:rPr lang="fr-CA" sz="1800" b="1" dirty="0" smtClean="0">
                <a:latin typeface="Kristen ITC" pitchFamily="66" charset="0"/>
              </a:rPr>
              <a:t>stupéfaction dans </a:t>
            </a:r>
            <a:br>
              <a:rPr lang="fr-CA" sz="1800" b="1" dirty="0" smtClean="0">
                <a:latin typeface="Kristen ITC" pitchFamily="66" charset="0"/>
              </a:rPr>
            </a:br>
            <a:r>
              <a:rPr lang="fr-CA" sz="1800" b="1" dirty="0" smtClean="0">
                <a:latin typeface="Kristen ITC" pitchFamily="66" charset="0"/>
              </a:rPr>
              <a:t>les cœurs.</a:t>
            </a:r>
            <a:r>
              <a:rPr lang="fr-CA" b="1" dirty="0" smtClean="0">
                <a:latin typeface="Kristen ITC" pitchFamily="66" charset="0"/>
              </a:rPr>
              <a:t/>
            </a:r>
            <a:br>
              <a:rPr lang="fr-CA" b="1" dirty="0" smtClean="0">
                <a:latin typeface="Kristen ITC" pitchFamily="66" charset="0"/>
              </a:rPr>
            </a:br>
            <a:endParaRPr lang="fr-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124715" y="5508104"/>
            <a:ext cx="4320509" cy="3360396"/>
          </a:xfrm>
          <a:prstGeom prst="rect">
            <a:avLst/>
          </a:prstGeom>
          <a:ln>
            <a:noFill/>
          </a:ln>
          <a:effectLst>
            <a:softEdge rad="112500"/>
          </a:effectLst>
        </p:spPr>
      </p:pic>
      <p:sp>
        <p:nvSpPr>
          <p:cNvPr id="6" name="Rectangle 5"/>
          <p:cNvSpPr/>
          <p:nvPr/>
        </p:nvSpPr>
        <p:spPr>
          <a:xfrm>
            <a:off x="260648" y="419338"/>
            <a:ext cx="6336704" cy="5016758"/>
          </a:xfrm>
          <a:prstGeom prst="rect">
            <a:avLst/>
          </a:prstGeom>
        </p:spPr>
        <p:txBody>
          <a:bodyPr wrap="square">
            <a:spAutoFit/>
          </a:bodyPr>
          <a:lstStyle/>
          <a:p>
            <a:r>
              <a:rPr lang="fr-CA" sz="2000" b="1" dirty="0" smtClean="0">
                <a:latin typeface="Kristen ITC" pitchFamily="66" charset="0"/>
              </a:rPr>
              <a:t>Madame Boue  raconte à </a:t>
            </a:r>
            <a:r>
              <a:rPr lang="fr-CA" sz="2000" b="1" dirty="0" err="1" smtClean="0">
                <a:latin typeface="Kristen ITC" pitchFamily="66" charset="0"/>
              </a:rPr>
              <a:t>Sofrida</a:t>
            </a:r>
            <a:r>
              <a:rPr lang="fr-CA" sz="2000" b="1" dirty="0" smtClean="0">
                <a:latin typeface="Kristen ITC" pitchFamily="66" charset="0"/>
              </a:rPr>
              <a:t> que, sur la rue principale du centre-ville, quasi fantomatique le matin, fourmillent constamment l’art et la créativité. Il existe des lieux anodins et des artistes méconnus du public.</a:t>
            </a:r>
            <a:br>
              <a:rPr lang="fr-CA" sz="2000" b="1" dirty="0" smtClean="0">
                <a:latin typeface="Kristen ITC" pitchFamily="66" charset="0"/>
              </a:rPr>
            </a:br>
            <a:r>
              <a:rPr lang="fr-CA" sz="2000" b="1" dirty="0" smtClean="0">
                <a:latin typeface="Kristen ITC" pitchFamily="66" charset="0"/>
              </a:rPr>
              <a:t> </a:t>
            </a:r>
            <a:br>
              <a:rPr lang="fr-CA" sz="2000" b="1" dirty="0" smtClean="0">
                <a:latin typeface="Kristen ITC" pitchFamily="66" charset="0"/>
              </a:rPr>
            </a:br>
            <a:r>
              <a:rPr lang="fr-CA" sz="2000" b="1" dirty="0" smtClean="0">
                <a:latin typeface="Kristen ITC" pitchFamily="66" charset="0"/>
              </a:rPr>
              <a:t>Madame Boue présente </a:t>
            </a:r>
            <a:r>
              <a:rPr lang="fr-CA" sz="2000" b="1" dirty="0" err="1" smtClean="0">
                <a:latin typeface="Kristen ITC" pitchFamily="66" charset="0"/>
              </a:rPr>
              <a:t>Féa</a:t>
            </a:r>
            <a:r>
              <a:rPr lang="fr-CA" sz="2000" b="1" dirty="0" smtClean="0">
                <a:latin typeface="Kristen ITC" pitchFamily="66" charset="0"/>
              </a:rPr>
              <a:t>… Il s’agit d’une dame au carrosse enchanté. </a:t>
            </a:r>
            <a:r>
              <a:rPr lang="fr-CA" sz="2000" b="1" dirty="0" err="1" smtClean="0">
                <a:latin typeface="Kristen ITC" pitchFamily="66" charset="0"/>
              </a:rPr>
              <a:t>Féa</a:t>
            </a:r>
            <a:r>
              <a:rPr lang="fr-CA" sz="2000" b="1" dirty="0" smtClean="0">
                <a:latin typeface="Kristen ITC" pitchFamily="66" charset="0"/>
              </a:rPr>
              <a:t> récupère, dans des lieux inusités, un peu partout, les objets singuliers, étranges, qu’elle dispose par la suite dans son panier d’épicerie : bouteille de couleur, morceaux de jouets, pièces miroitantes, etc. Elle est une artiste du Musée de l’</a:t>
            </a:r>
            <a:r>
              <a:rPr lang="fr-CA" sz="2000" b="1" dirty="0" err="1" smtClean="0">
                <a:latin typeface="Kristen ITC" pitchFamily="66" charset="0"/>
              </a:rPr>
              <a:t>Imaginencore</a:t>
            </a:r>
            <a:r>
              <a:rPr lang="fr-CA" sz="2000" b="1" dirty="0" smtClean="0">
                <a:latin typeface="Kristen ITC" pitchFamily="66" charset="0"/>
              </a:rPr>
              <a:t>. </a:t>
            </a:r>
            <a:br>
              <a:rPr lang="fr-CA" sz="2000" b="1" dirty="0" smtClean="0">
                <a:latin typeface="Kristen ITC" pitchFamily="66" charset="0"/>
              </a:rPr>
            </a:br>
            <a:r>
              <a:rPr lang="fr-CA" sz="2000" b="1" dirty="0" smtClean="0">
                <a:latin typeface="Kristen ITC" pitchFamily="66" charset="0"/>
              </a:rPr>
              <a:t>Le soir, elle se promène toute enguirlandée de lumières blanches, petit véhicule étincelant qui donne vie au centre-ville.</a:t>
            </a:r>
            <a:endParaRPr lang="fr-CA"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10000"/>
          </a:blip>
          <a:srcRect/>
          <a:stretch>
            <a:fillRect/>
          </a:stretch>
        </p:blipFill>
        <p:spPr bwMode="auto">
          <a:xfrm>
            <a:off x="985826" y="5292080"/>
            <a:ext cx="4747430" cy="3600400"/>
          </a:xfrm>
          <a:prstGeom prst="rect">
            <a:avLst/>
          </a:prstGeom>
          <a:ln>
            <a:noFill/>
          </a:ln>
          <a:effectLst>
            <a:softEdge rad="112500"/>
          </a:effectLst>
        </p:spPr>
      </p:pic>
      <p:sp>
        <p:nvSpPr>
          <p:cNvPr id="6" name="Rectangle 5"/>
          <p:cNvSpPr/>
          <p:nvPr/>
        </p:nvSpPr>
        <p:spPr>
          <a:xfrm>
            <a:off x="332656" y="213767"/>
            <a:ext cx="6192688" cy="5078313"/>
          </a:xfrm>
          <a:prstGeom prst="rect">
            <a:avLst/>
          </a:prstGeom>
        </p:spPr>
        <p:txBody>
          <a:bodyPr wrap="square">
            <a:spAutoFit/>
          </a:bodyPr>
          <a:lstStyle/>
          <a:p>
            <a:r>
              <a:rPr lang="fr-CA" sz="1800" b="1" dirty="0" smtClean="0"/>
              <a:t/>
            </a:r>
            <a:br>
              <a:rPr lang="fr-CA" sz="1800" b="1" dirty="0" smtClean="0"/>
            </a:br>
            <a:r>
              <a:rPr lang="fr-CA" sz="1800" b="1" dirty="0" smtClean="0">
                <a:latin typeface="Kristen ITC" pitchFamily="66" charset="0"/>
              </a:rPr>
              <a:t>Madame Boue présente Jeff… Il fait vibrer le monde par ses multiples talents. Devant une station de radio ou une boutique qui présente de la musique pignon sur trottoir, Jeff s’arrête chaque fois à la devanture et se mets à chanter à vive voix. Un véritable  spectacle pour les passants.</a:t>
            </a:r>
            <a:br>
              <a:rPr lang="fr-CA" sz="1800" b="1" dirty="0" smtClean="0">
                <a:latin typeface="Kristen ITC" pitchFamily="66" charset="0"/>
              </a:rPr>
            </a:br>
            <a:r>
              <a:rPr lang="fr-CA" sz="1800" b="1" dirty="0" smtClean="0">
                <a:latin typeface="Kristen ITC" pitchFamily="66" charset="0"/>
              </a:rPr>
              <a:t> </a:t>
            </a:r>
            <a:br>
              <a:rPr lang="fr-CA" sz="1800" b="1" dirty="0" smtClean="0">
                <a:latin typeface="Kristen ITC" pitchFamily="66" charset="0"/>
              </a:rPr>
            </a:br>
            <a:r>
              <a:rPr lang="fr-CA" sz="1800" b="1" dirty="0" smtClean="0">
                <a:latin typeface="Kristen ITC" pitchFamily="66" charset="0"/>
              </a:rPr>
              <a:t>Ce qu’il aime le plus c’est d’être « voyageur  de toiles ». Jeff se promène dans tous les coins du centre-ville avec d’immenses toiles d’artistes qu’il tient dans ses bras. Les passants applaudissent, les automobilistes arrêtent et klaxonnent en signe de joie à la vue de l’œuvre artistique ambulante.</a:t>
            </a:r>
            <a:br>
              <a:rPr lang="fr-CA" sz="1800" b="1" dirty="0" smtClean="0">
                <a:latin typeface="Kristen ITC" pitchFamily="66" charset="0"/>
              </a:rPr>
            </a:br>
            <a:r>
              <a:rPr lang="fr-CA" sz="1800" b="1" dirty="0" smtClean="0">
                <a:latin typeface="Kristen ITC" pitchFamily="66" charset="0"/>
              </a:rPr>
              <a:t> </a:t>
            </a:r>
            <a:br>
              <a:rPr lang="fr-CA" sz="1800" b="1" dirty="0" smtClean="0">
                <a:latin typeface="Kristen ITC" pitchFamily="66" charset="0"/>
              </a:rPr>
            </a:br>
            <a:r>
              <a:rPr lang="fr-CA" sz="1800" b="1" dirty="0" smtClean="0">
                <a:latin typeface="Kristen ITC" pitchFamily="66" charset="0"/>
              </a:rPr>
              <a:t>Il cherche à présenter l’art dans des lieux fréquentés et surtout inattendus. Il souhaite que ces jeunes peintres soient davantage reconnues.</a:t>
            </a:r>
            <a:endParaRPr lang="fr-CA"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502728" y="4377324"/>
            <a:ext cx="3094624" cy="4587164"/>
          </a:xfrm>
          <a:prstGeom prst="rect">
            <a:avLst/>
          </a:prstGeom>
          <a:ln>
            <a:noFill/>
          </a:ln>
          <a:effectLst>
            <a:softEdge rad="112500"/>
          </a:effectLst>
        </p:spPr>
      </p:pic>
      <p:sp>
        <p:nvSpPr>
          <p:cNvPr id="5" name="Rectangle 4"/>
          <p:cNvSpPr/>
          <p:nvPr/>
        </p:nvSpPr>
        <p:spPr>
          <a:xfrm>
            <a:off x="404664" y="4717171"/>
            <a:ext cx="3096344" cy="4247317"/>
          </a:xfrm>
          <a:prstGeom prst="rect">
            <a:avLst/>
          </a:prstGeom>
        </p:spPr>
        <p:txBody>
          <a:bodyPr wrap="square">
            <a:spAutoFit/>
          </a:bodyPr>
          <a:lstStyle/>
          <a:p>
            <a:pPr lvl="0"/>
            <a:endParaRPr lang="fr-CA" sz="1800" b="1" dirty="0" smtClean="0">
              <a:latin typeface="Kristen ITC" pitchFamily="66" charset="0"/>
              <a:cs typeface="Arial" pitchFamily="34" charset="0"/>
            </a:endParaRPr>
          </a:p>
          <a:p>
            <a:pPr lvl="0"/>
            <a:r>
              <a:rPr lang="fr-CA" sz="1800" b="1" dirty="0" smtClean="0">
                <a:latin typeface="Kristen ITC" pitchFamily="66" charset="0"/>
                <a:ea typeface="Calibri" pitchFamily="34" charset="0"/>
                <a:cs typeface="Times New Roman" pitchFamily="18" charset="0"/>
              </a:rPr>
              <a:t>Pierre s’intéresse plutôt aux fêtes et aux événements colorés. Il prend uniquement en photo les éléments  anodins : la couleur du ciel à ce moment-là</a:t>
            </a:r>
            <a:r>
              <a:rPr lang="fr-CA" sz="1800" b="1" i="1" dirty="0" smtClean="0">
                <a:latin typeface="Kristen ITC" pitchFamily="66" charset="0"/>
                <a:ea typeface="Calibri" pitchFamily="34" charset="0"/>
                <a:cs typeface="Times New Roman" pitchFamily="18" charset="0"/>
              </a:rPr>
              <a:t>,</a:t>
            </a:r>
            <a:r>
              <a:rPr lang="fr-CA" sz="1800" b="1" dirty="0" smtClean="0">
                <a:latin typeface="Kristen ITC" pitchFamily="66" charset="0"/>
                <a:ea typeface="Calibri" pitchFamily="34" charset="0"/>
                <a:cs typeface="Times New Roman" pitchFamily="18" charset="0"/>
              </a:rPr>
              <a:t> les feuilles et les fleurs présentes, les empruntes de souliers sur le sol, la pluie sur le pavé, les nœuds papillon et les bas multicolores des invités...</a:t>
            </a:r>
            <a:endParaRPr lang="fr-CA" sz="1800" b="1" dirty="0" smtClean="0">
              <a:latin typeface="Kristen ITC" pitchFamily="66" charset="0"/>
              <a:cs typeface="Arial" pitchFamily="34" charset="0"/>
            </a:endParaRPr>
          </a:p>
        </p:txBody>
      </p:sp>
      <p:sp>
        <p:nvSpPr>
          <p:cNvPr id="6" name="Rectangle 5"/>
          <p:cNvSpPr/>
          <p:nvPr/>
        </p:nvSpPr>
        <p:spPr>
          <a:xfrm>
            <a:off x="332656" y="179512"/>
            <a:ext cx="6453336" cy="4555093"/>
          </a:xfrm>
          <a:prstGeom prst="rect">
            <a:avLst/>
          </a:prstGeom>
        </p:spPr>
        <p:txBody>
          <a:bodyPr wrap="square">
            <a:spAutoFit/>
          </a:bodyPr>
          <a:lstStyle/>
          <a:p>
            <a:pPr lvl="0" eaLnBrk="1" hangingPunct="1"/>
            <a:r>
              <a:rPr lang="fr-CA" sz="2800" b="1" dirty="0" smtClean="0">
                <a:latin typeface="Kristen ITC" pitchFamily="66" charset="0"/>
                <a:ea typeface="Calibri" pitchFamily="34" charset="0"/>
                <a:cs typeface="Times New Roman" pitchFamily="18" charset="0"/>
              </a:rPr>
              <a:t>Madame Boue pr</a:t>
            </a:r>
            <a:r>
              <a:rPr lang="fr-CA" sz="2800" b="1" dirty="0" smtClean="0">
                <a:latin typeface="Calibri"/>
                <a:ea typeface="Calibri" pitchFamily="34" charset="0"/>
                <a:cs typeface="Times New Roman" pitchFamily="18" charset="0"/>
              </a:rPr>
              <a:t>é</a:t>
            </a:r>
            <a:r>
              <a:rPr lang="fr-CA" sz="2800" b="1" dirty="0" smtClean="0">
                <a:latin typeface="Kristen ITC" pitchFamily="66" charset="0"/>
                <a:ea typeface="Calibri" pitchFamily="34" charset="0"/>
                <a:cs typeface="Times New Roman" pitchFamily="18" charset="0"/>
              </a:rPr>
              <a:t>sente les Fr</a:t>
            </a:r>
            <a:r>
              <a:rPr lang="fr-CA" sz="2800" b="1" dirty="0" smtClean="0">
                <a:latin typeface="Calibri"/>
                <a:ea typeface="Calibri" pitchFamily="34" charset="0"/>
                <a:cs typeface="Times New Roman" pitchFamily="18" charset="0"/>
              </a:rPr>
              <a:t>è</a:t>
            </a:r>
            <a:r>
              <a:rPr lang="fr-CA" sz="2800" b="1" dirty="0" smtClean="0">
                <a:latin typeface="Kristen ITC" pitchFamily="66" charset="0"/>
                <a:ea typeface="Calibri" pitchFamily="34" charset="0"/>
                <a:cs typeface="Times New Roman" pitchFamily="18" charset="0"/>
              </a:rPr>
              <a:t>res </a:t>
            </a:r>
            <a:r>
              <a:rPr lang="fr-CA" sz="2800" b="1" dirty="0" err="1" smtClean="0">
                <a:latin typeface="Kristen ITC" pitchFamily="66" charset="0"/>
                <a:ea typeface="Calibri" pitchFamily="34" charset="0"/>
                <a:cs typeface="Times New Roman" pitchFamily="18" charset="0"/>
              </a:rPr>
              <a:t>Artnoix</a:t>
            </a:r>
            <a:r>
              <a:rPr lang="fr-CA" sz="2800" b="1" dirty="0" smtClean="0">
                <a:latin typeface="Calibri"/>
                <a:ea typeface="Calibri" pitchFamily="34" charset="0"/>
                <a:cs typeface="Times New Roman" pitchFamily="18" charset="0"/>
              </a:rPr>
              <a:t>…</a:t>
            </a:r>
          </a:p>
          <a:p>
            <a:pPr lvl="0" eaLnBrk="1" hangingPunct="1"/>
            <a:endParaRPr lang="fr-CA" sz="1800" dirty="0" smtClean="0">
              <a:latin typeface="Arial" pitchFamily="34" charset="0"/>
              <a:cs typeface="Arial" pitchFamily="34" charset="0"/>
            </a:endParaRPr>
          </a:p>
          <a:p>
            <a:pPr lvl="0"/>
            <a:r>
              <a:rPr lang="fr-CA" sz="1800" b="1" dirty="0" smtClean="0">
                <a:latin typeface="Kristen ITC" pitchFamily="66" charset="0"/>
                <a:ea typeface="Calibri" pitchFamily="34" charset="0"/>
                <a:cs typeface="Times New Roman" pitchFamily="18" charset="0"/>
              </a:rPr>
              <a:t>Yves et Pierre sont frères et ont un immense intérêt pour les jeux optiques du pré-cinéma : le </a:t>
            </a:r>
            <a:r>
              <a:rPr lang="fr-CA" sz="1800" b="1" dirty="0" err="1" smtClean="0">
                <a:latin typeface="Kristen ITC" pitchFamily="66" charset="0"/>
                <a:ea typeface="Calibri" pitchFamily="34" charset="0"/>
                <a:cs typeface="Times New Roman" pitchFamily="18" charset="0"/>
              </a:rPr>
              <a:t>zoetrope</a:t>
            </a:r>
            <a:r>
              <a:rPr lang="fr-CA" sz="1800" b="1" dirty="0" smtClean="0">
                <a:latin typeface="Kristen ITC" pitchFamily="66" charset="0"/>
                <a:ea typeface="Calibri" pitchFamily="34" charset="0"/>
                <a:cs typeface="Times New Roman" pitchFamily="18" charset="0"/>
              </a:rPr>
              <a:t>, le </a:t>
            </a:r>
            <a:r>
              <a:rPr lang="fr-CA" sz="1800" b="1" dirty="0" err="1" smtClean="0">
                <a:latin typeface="Kristen ITC" pitchFamily="66" charset="0"/>
                <a:ea typeface="Calibri" pitchFamily="34" charset="0"/>
                <a:cs typeface="Times New Roman" pitchFamily="18" charset="0"/>
              </a:rPr>
              <a:t>thaumatrope</a:t>
            </a:r>
            <a:r>
              <a:rPr lang="fr-CA" sz="1800" b="1" dirty="0" smtClean="0">
                <a:latin typeface="Kristen ITC" pitchFamily="66" charset="0"/>
                <a:ea typeface="Calibri" pitchFamily="34" charset="0"/>
                <a:cs typeface="Times New Roman" pitchFamily="18" charset="0"/>
              </a:rPr>
              <a:t>, le praxinoscope et le stéréoscope. Ils se passionnent également pour les techniques anciennes de photographies dont le plus connu : le sténopé. </a:t>
            </a:r>
          </a:p>
          <a:p>
            <a:pPr lvl="0"/>
            <a:endParaRPr lang="fr-CA" sz="1800" b="1" dirty="0" smtClean="0">
              <a:latin typeface="Kristen ITC" pitchFamily="66" charset="0"/>
              <a:cs typeface="Arial" pitchFamily="34" charset="0"/>
            </a:endParaRPr>
          </a:p>
          <a:p>
            <a:pPr lvl="0"/>
            <a:r>
              <a:rPr lang="fr-CA" sz="1800" b="1" dirty="0" smtClean="0">
                <a:latin typeface="Kristen ITC" pitchFamily="66" charset="0"/>
                <a:ea typeface="Calibri" pitchFamily="34" charset="0"/>
                <a:cs typeface="Times New Roman" pitchFamily="18" charset="0"/>
              </a:rPr>
              <a:t>Yves est celui qui prend des photos avec un appareil de type réflex mais sans pellicule. Selon Yves, trop de choses méritent d’être observées avec un appareil photographique mais qui ne doivent pas s’immortaliser sur le papier argenté. Hi! Hi! C’est ce qu’il raconte aux passants qui l’interrogent.</a:t>
            </a:r>
            <a:endParaRPr lang="fr-CA" sz="1800" b="1" dirty="0" smtClean="0">
              <a:latin typeface="Kristen ITC" pitchFamily="66"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60040" y="578455"/>
            <a:ext cx="6381328"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Sofrida</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se souvint d’une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remarque dans le film </a:t>
            </a:r>
            <a:r>
              <a:rPr kumimoji="0" lang="fr-CA" sz="2000" b="1" i="1"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Les</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t>
            </a:r>
            <a:r>
              <a:rPr kumimoji="0" lang="fr-CA" sz="2000" b="1" i="1"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Frères Bloom </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et demande aux </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Frères </a:t>
            </a:r>
            <a:r>
              <a:rPr kumimoji="0" lang="fr-CA" sz="20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Artnoix</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 Avez-vous déjà fait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un sténopé dans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un </a:t>
            </a:r>
            <a:r>
              <a:rPr kumimoji="0" lang="fr-CA" sz="20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melondeau</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 » </a:t>
            </a:r>
          </a:p>
          <a:p>
            <a:pPr marL="0" marR="0" lvl="0" indent="0" algn="l" defTabSz="914400" rtl="0" eaLnBrk="1" fontAlgn="base" latinLnBrk="0" hangingPunct="1">
              <a:lnSpc>
                <a:spcPct val="100000"/>
              </a:lnSpc>
              <a:spcBef>
                <a:spcPct val="0"/>
              </a:spcBef>
              <a:spcAft>
                <a:spcPct val="0"/>
              </a:spcAft>
              <a:buClrTx/>
              <a:buSzTx/>
              <a:buFontTx/>
              <a:buNone/>
              <a:tabLst/>
            </a:pPr>
            <a:endParaRPr lang="fr-CA" sz="2000" b="1" dirty="0" smtClean="0">
              <a:latin typeface="Kristen ITC"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Oui!!!!</a:t>
            </a:r>
            <a:endParaRPr kumimoji="0" lang="fr-CA" sz="2800" b="1" i="0" u="none" strike="noStrike" cap="none" normalizeH="0" baseline="0" dirty="0" smtClean="0">
              <a:ln>
                <a:noFill/>
              </a:ln>
              <a:solidFill>
                <a:schemeClr val="tx1"/>
              </a:solidFill>
              <a:effectLst/>
              <a:latin typeface="Kristen ITC" pitchFamily="66"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501008" y="1317740"/>
            <a:ext cx="3024336" cy="3316229"/>
          </a:xfrm>
          <a:prstGeom prst="rect">
            <a:avLst/>
          </a:prstGeom>
          <a:ln>
            <a:noFill/>
          </a:ln>
          <a:effectLst>
            <a:softEdge rad="112500"/>
          </a:effectLst>
        </p:spPr>
      </p:pic>
      <p:pic>
        <p:nvPicPr>
          <p:cNvPr id="1027" name="Picture 3"/>
          <p:cNvPicPr>
            <a:picLocks noChangeAspect="1" noChangeArrowheads="1"/>
          </p:cNvPicPr>
          <p:nvPr/>
        </p:nvPicPr>
        <p:blipFill>
          <a:blip r:embed="rId3" cstate="print"/>
          <a:srcRect/>
          <a:stretch>
            <a:fillRect/>
          </a:stretch>
        </p:blipFill>
        <p:spPr bwMode="auto">
          <a:xfrm>
            <a:off x="188641" y="4552261"/>
            <a:ext cx="4824536" cy="4340219"/>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32656" y="435600"/>
            <a:ext cx="63813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Le Cabaret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Artnoix</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présente, chaque premier vendredi du mois, après le crépuscule, un théâtre d’ombre. Les deux frères utilisent un papier d’architecte qui fait office d’écran et sur lequel ils projettent des ombres produites par des silhouettes.</a:t>
            </a:r>
          </a:p>
          <a:p>
            <a:pPr marL="0" marR="0" lvl="0" indent="0" algn="l" defTabSz="914400" rtl="0" eaLnBrk="1" fontAlgn="base" latinLnBrk="0" hangingPunct="1">
              <a:lnSpc>
                <a:spcPct val="100000"/>
              </a:lnSpc>
              <a:spcBef>
                <a:spcPct val="0"/>
              </a:spcBef>
              <a:spcAft>
                <a:spcPct val="0"/>
              </a:spcAft>
              <a:buClrTx/>
              <a:buSzTx/>
              <a:buFontTx/>
              <a:buNone/>
              <a:tabLst/>
            </a:pPr>
            <a:endParaRPr lang="fr-CA" sz="1800" b="1" dirty="0" smtClean="0">
              <a:latin typeface="Kristen ITC"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Les histoires mettent en scène des poèmes et des chansons d’auteurs de la région.</a:t>
            </a: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Une fois le spectacle terminé, ils invitent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Sofrida</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à une activité musicale : « Viens, on va fabriquer un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thaumatrope</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spécial ! » </a:t>
            </a: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3"/>
          <p:cNvPicPr>
            <a:picLocks noChangeAspect="1" noChangeArrowheads="1"/>
          </p:cNvPicPr>
          <p:nvPr/>
        </p:nvPicPr>
        <p:blipFill>
          <a:blip r:embed="rId2" cstate="print">
            <a:lum bright="-10000"/>
          </a:blip>
          <a:srcRect/>
          <a:stretch>
            <a:fillRect/>
          </a:stretch>
        </p:blipFill>
        <p:spPr bwMode="auto">
          <a:xfrm>
            <a:off x="1222450" y="3707904"/>
            <a:ext cx="4510806" cy="5012007"/>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7317</TotalTime>
  <Words>1140</Words>
  <Application>Microsoft Office PowerPoint</Application>
  <PresentationFormat>On-screen Show (4:3)</PresentationFormat>
  <Paragraphs>133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Fioles d’Imaginencore </vt:lpstr>
      <vt:lpstr>Slide 22</vt:lpstr>
      <vt:lpstr>Slide 23</vt:lpstr>
      <vt:lpstr>Slide 24</vt:lpstr>
    </vt:vector>
  </TitlesOfParts>
  <Company>뿿퉐</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allen</dc:creator>
  <cp:lastModifiedBy>Dan</cp:lastModifiedBy>
  <cp:revision>217</cp:revision>
  <dcterms:created xsi:type="dcterms:W3CDTF">2009-07-01T15:44:41Z</dcterms:created>
  <dcterms:modified xsi:type="dcterms:W3CDTF">2016-09-17T12:22:05Z</dcterms:modified>
</cp:coreProperties>
</file>